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66" r:id="rId2"/>
    <p:sldId id="262" r:id="rId3"/>
    <p:sldId id="265" r:id="rId4"/>
    <p:sldId id="264" r:id="rId5"/>
    <p:sldId id="263" r:id="rId6"/>
    <p:sldId id="257" r:id="rId7"/>
    <p:sldId id="256" r:id="rId8"/>
    <p:sldId id="268" r:id="rId9"/>
    <p:sldId id="269" r:id="rId10"/>
    <p:sldId id="270" r:id="rId11"/>
    <p:sldId id="271" r:id="rId12"/>
    <p:sldId id="272" r:id="rId13"/>
    <p:sldId id="279" r:id="rId14"/>
    <p:sldId id="273" r:id="rId15"/>
    <p:sldId id="280" r:id="rId16"/>
    <p:sldId id="281" r:id="rId17"/>
    <p:sldId id="277" r:id="rId18"/>
    <p:sldId id="278" r:id="rId19"/>
    <p:sldId id="276" r:id="rId20"/>
    <p:sldId id="275" r:id="rId21"/>
    <p:sldId id="282" r:id="rId22"/>
    <p:sldId id="283" r:id="rId23"/>
    <p:sldId id="258" r:id="rId24"/>
    <p:sldId id="261" r:id="rId25"/>
    <p:sldId id="288" r:id="rId26"/>
    <p:sldId id="290" r:id="rId27"/>
    <p:sldId id="284" r:id="rId28"/>
    <p:sldId id="285" r:id="rId29"/>
    <p:sldId id="292" r:id="rId30"/>
    <p:sldId id="287" r:id="rId31"/>
    <p:sldId id="286" r:id="rId32"/>
    <p:sldId id="289" r:id="rId33"/>
    <p:sldId id="293" r:id="rId34"/>
    <p:sldId id="294" r:id="rId35"/>
    <p:sldId id="298" r:id="rId36"/>
    <p:sldId id="295" r:id="rId37"/>
    <p:sldId id="297" r:id="rId38"/>
    <p:sldId id="296" r:id="rId39"/>
    <p:sldId id="291" r:id="rId40"/>
    <p:sldId id="32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80E"/>
    <a:srgbClr val="2DED15"/>
    <a:srgbClr val="CE7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56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54F2-45BC-3644-B0DF-2A13A87B1C02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68573-5371-864B-8398-EF47C6AA1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0DD2-1A7D-3143-B4E4-88C06B3B8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61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0DD2-1A7D-3143-B4E4-88C06B3B8A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02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0DD2-1A7D-3143-B4E4-88C06B3B8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0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0DD2-1A7D-3143-B4E4-88C06B3B8A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0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01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33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41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98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8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4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0DD2-1A7D-3143-B4E4-88C06B3B8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6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68573-5371-864B-8398-EF47C6AA1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C3FB-7F68-0C40-A651-9A84C6FB5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E8DD-7672-0A4C-AFBF-F7B5DA854C7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mputational_Biology_Flier_motif-0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49" y="701682"/>
            <a:ext cx="4602150" cy="7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58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3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tiff"/><Relationship Id="rId3" Type="http://schemas.openxmlformats.org/officeDocument/2006/relationships/image" Target="../media/image7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u="sng" dirty="0" smtClean="0">
                <a:solidFill>
                  <a:srgbClr val="FF0000"/>
                </a:solidFill>
              </a:rPr>
              <a:t>Quiz 1- PANIC!!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6394"/>
            <a:ext cx="894769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(Actually don’t panic – it’s just so we can get to know each other)</a:t>
            </a:r>
          </a:p>
          <a:p>
            <a:endParaRPr lang="en-US" dirty="0" smtClean="0"/>
          </a:p>
          <a:p>
            <a:r>
              <a:rPr lang="en-US" b="1" dirty="0" smtClean="0"/>
              <a:t>QUIZ 1 – Better Know a Classmate</a:t>
            </a:r>
          </a:p>
          <a:p>
            <a:r>
              <a:rPr lang="en-US" sz="1400" dirty="0" smtClean="0"/>
              <a:t>Do this quiz with a partner.  Ask them a few things about themselves.  Your answers are based on their </a:t>
            </a:r>
            <a:r>
              <a:rPr lang="en-US" sz="1400" dirty="0" smtClean="0"/>
              <a:t>information.</a:t>
            </a:r>
          </a:p>
          <a:p>
            <a:endParaRPr lang="en-US" sz="1400" dirty="0"/>
          </a:p>
          <a:p>
            <a:r>
              <a:rPr lang="en-US" dirty="0" smtClean="0"/>
              <a:t>What </a:t>
            </a:r>
            <a:r>
              <a:rPr lang="en-US" dirty="0" smtClean="0"/>
              <a:t>is your partner’s </a:t>
            </a:r>
            <a:r>
              <a:rPr lang="en-US" dirty="0" smtClean="0"/>
              <a:t>name?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 smtClean="0"/>
              <a:t>are some of their interests (professional, biological, personal, whatever</a:t>
            </a:r>
            <a:r>
              <a:rPr lang="is-IS" dirty="0" smtClean="0"/>
              <a:t>…)?</a:t>
            </a:r>
          </a:p>
          <a:p>
            <a:endParaRPr lang="is-IS" dirty="0"/>
          </a:p>
          <a:p>
            <a:r>
              <a:rPr lang="is-IS" dirty="0" smtClean="0"/>
              <a:t>Have </a:t>
            </a:r>
            <a:r>
              <a:rPr lang="is-IS" dirty="0" smtClean="0"/>
              <a:t>they ever done any computational biology / bioinformatics before? </a:t>
            </a:r>
            <a:r>
              <a:rPr lang="is-IS" dirty="0"/>
              <a:t>(assignments for classes count, as do things like running a BLAST search online</a:t>
            </a:r>
            <a:r>
              <a:rPr lang="is-IS" dirty="0" smtClean="0"/>
              <a:t>).</a:t>
            </a:r>
          </a:p>
          <a:p>
            <a:endParaRPr lang="is-IS" dirty="0"/>
          </a:p>
          <a:p>
            <a:r>
              <a:rPr lang="is-IS" dirty="0" smtClean="0"/>
              <a:t>Did </a:t>
            </a:r>
            <a:r>
              <a:rPr lang="is-IS" dirty="0" smtClean="0"/>
              <a:t>they share any worries about the class?  If so, what were they most concened </a:t>
            </a:r>
            <a:r>
              <a:rPr lang="is-IS" dirty="0" smtClean="0"/>
              <a:t>about?</a:t>
            </a:r>
          </a:p>
          <a:p>
            <a:endParaRPr lang="is-IS" dirty="0"/>
          </a:p>
          <a:p>
            <a:endParaRPr lang="is-IS" dirty="0" smtClean="0"/>
          </a:p>
          <a:p>
            <a:r>
              <a:rPr lang="is-IS" dirty="0" smtClean="0"/>
              <a:t>Do </a:t>
            </a:r>
            <a:r>
              <a:rPr lang="is-IS" dirty="0" smtClean="0"/>
              <a:t>you see any areas of interest that you might have in common? Is there something you’d like to learn from them?</a:t>
            </a:r>
          </a:p>
          <a:p>
            <a:pPr marL="342900" indent="-342900">
              <a:buAutoNum type="arabicParenR"/>
            </a:pPr>
            <a:endParaRPr lang="is-IS" dirty="0" smtClean="0"/>
          </a:p>
          <a:p>
            <a:endParaRPr lang="is-IS" sz="1200" dirty="0"/>
          </a:p>
          <a:p>
            <a:endParaRPr lang="is-IS" sz="1200" dirty="0" smtClean="0"/>
          </a:p>
          <a:p>
            <a:endParaRPr lang="is-IS" sz="1200" dirty="0" smtClean="0"/>
          </a:p>
          <a:p>
            <a:endParaRPr lang="is-I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14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47" y="1548435"/>
            <a:ext cx="6352153" cy="2775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847" y="4140005"/>
            <a:ext cx="6228396" cy="2714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4" y="1770915"/>
            <a:ext cx="190500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220" y="4784715"/>
            <a:ext cx="139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Dong Si</a:t>
            </a:r>
          </a:p>
          <a:p>
            <a:r>
              <a:rPr lang="en-US" dirty="0" smtClean="0"/>
              <a:t>(UW Bothell)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7585" y="4670230"/>
            <a:ext cx="14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Bernie Krause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59773" y="5018287"/>
            <a:ext cx="3077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pioneer of synthesizer; </a:t>
            </a:r>
            <a:endParaRPr lang="en-US" dirty="0"/>
          </a:p>
          <a:p>
            <a:r>
              <a:rPr lang="en-US" dirty="0" smtClean="0"/>
              <a:t>Now studying ecosystems with </a:t>
            </a:r>
          </a:p>
          <a:p>
            <a:r>
              <a:rPr lang="en-US" dirty="0" smtClean="0"/>
              <a:t>Soundscapes; Bioacoustics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1444685"/>
            <a:ext cx="4196830" cy="2944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33" y="4918737"/>
            <a:ext cx="2774797" cy="1939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732" y="1444685"/>
            <a:ext cx="2774797" cy="35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7585" y="4670230"/>
            <a:ext cx="14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Bernie Krause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59773" y="5018287"/>
            <a:ext cx="3077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pioneer of synthesizer; </a:t>
            </a:r>
            <a:endParaRPr lang="en-US" dirty="0"/>
          </a:p>
          <a:p>
            <a:r>
              <a:rPr lang="en-US" dirty="0" smtClean="0"/>
              <a:t>Now studying ecosystems with </a:t>
            </a:r>
          </a:p>
          <a:p>
            <a:r>
              <a:rPr lang="en-US" dirty="0" smtClean="0"/>
              <a:t>Soundscapes; Bioacoustics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3" y="1444685"/>
            <a:ext cx="4196830" cy="2944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733" y="4918737"/>
            <a:ext cx="2774797" cy="1939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732" y="1444685"/>
            <a:ext cx="2774797" cy="35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A980E"/>
                </a:solidFill>
              </a:rPr>
              <a:t>My Background</a:t>
            </a:r>
            <a:endParaRPr lang="en-US" dirty="0">
              <a:solidFill>
                <a:srgbClr val="FA980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933" y="4873825"/>
            <a:ext cx="378150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My background</a:t>
            </a:r>
          </a:p>
          <a:p>
            <a:endParaRPr lang="en-US" u="sng" dirty="0"/>
          </a:p>
          <a:p>
            <a:r>
              <a:rPr lang="en-US" dirty="0" smtClean="0"/>
              <a:t>Undergraduate with Dr. Joe Thornton</a:t>
            </a:r>
          </a:p>
          <a:p>
            <a:r>
              <a:rPr lang="en-US" dirty="0"/>
              <a:t>a</a:t>
            </a:r>
            <a:r>
              <a:rPr lang="en-US" dirty="0" smtClean="0"/>
              <a:t>nd Dr. Jamie </a:t>
            </a:r>
            <a:r>
              <a:rPr lang="en-US" dirty="0" err="1" smtClean="0"/>
              <a:t>Bridgham</a:t>
            </a:r>
            <a:r>
              <a:rPr lang="en-US" dirty="0" smtClean="0"/>
              <a:t> the University</a:t>
            </a:r>
          </a:p>
          <a:p>
            <a:r>
              <a:rPr lang="en-US" dirty="0" smtClean="0"/>
              <a:t> of Oregon</a:t>
            </a:r>
          </a:p>
          <a:p>
            <a:r>
              <a:rPr lang="en-US" u="sng" dirty="0" smtClean="0"/>
              <a:t> </a:t>
            </a:r>
            <a:endParaRPr lang="en-US" u="sng" dirty="0"/>
          </a:p>
        </p:txBody>
      </p:sp>
      <p:sp>
        <p:nvSpPr>
          <p:cNvPr id="2" name="Rectangle 1"/>
          <p:cNvSpPr/>
          <p:nvPr/>
        </p:nvSpPr>
        <p:spPr>
          <a:xfrm>
            <a:off x="4379935" y="5180010"/>
            <a:ext cx="4572000" cy="166199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sz="1200" dirty="0"/>
              <a:t>Gene duplication history implied by the reconciled tree in panel A (not shown). Green bars, duplications; red bars, losses. Duplications are labeled with the named NR lineages they generated. The NR1/NR4/INR </a:t>
            </a:r>
            <a:r>
              <a:rPr lang="en-US" sz="1200" dirty="0" err="1"/>
              <a:t>ortholog</a:t>
            </a:r>
            <a:r>
              <a:rPr lang="en-US" sz="1200" dirty="0"/>
              <a:t> lost in the </a:t>
            </a:r>
            <a:r>
              <a:rPr lang="en-US" sz="1200" dirty="0" err="1"/>
              <a:t>placozoans</a:t>
            </a:r>
            <a:r>
              <a:rPr lang="en-US" sz="1200" dirty="0"/>
              <a:t> (marked *) was generated in the duplication marked **. The large bar comprises numerous duplications that cannot be temporally ordered.</a:t>
            </a:r>
          </a:p>
          <a:p>
            <a:r>
              <a:rPr lang="en-US" sz="1200" dirty="0"/>
              <a:t>DOI: 10.1371/journal.pbio.1000497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14" y="791247"/>
            <a:ext cx="4054489" cy="4667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5" y="1716015"/>
            <a:ext cx="1757694" cy="2627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748" y="1716014"/>
            <a:ext cx="2051381" cy="26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ce_1997_Tree_of_Life_inverte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26" y="-58695"/>
            <a:ext cx="5336070" cy="691805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90666" y="4104653"/>
            <a:ext cx="175753" cy="1613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78542" y="4266008"/>
            <a:ext cx="175753" cy="161355"/>
          </a:xfrm>
          <a:prstGeom prst="ellipse">
            <a:avLst/>
          </a:prstGeom>
          <a:noFill/>
          <a:ln w="50800">
            <a:solidFill>
              <a:srgbClr val="E1ED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651750" y="6491288"/>
            <a:ext cx="134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(Pace, 1997)</a:t>
            </a:r>
          </a:p>
        </p:txBody>
      </p:sp>
    </p:spTree>
    <p:extLst>
      <p:ext uri="{BB962C8B-B14F-4D97-AF65-F5344CB8AC3E}">
        <p14:creationId xmlns:p14="http://schemas.microsoft.com/office/powerpoint/2010/main" val="35721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5933" y="5745380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My background</a:t>
            </a:r>
          </a:p>
          <a:p>
            <a:endParaRPr lang="en-US" u="sng" dirty="0"/>
          </a:p>
          <a:p>
            <a:r>
              <a:rPr lang="en-US" dirty="0" err="1" smtClean="0"/>
              <a:t>Ph.D</a:t>
            </a:r>
            <a:r>
              <a:rPr lang="en-US" dirty="0" smtClean="0"/>
              <a:t> with Dr. Rob Knight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528"/>
            <a:ext cx="5226413" cy="3546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45" y="1456366"/>
            <a:ext cx="2958089" cy="1245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4500" y="6375922"/>
            <a:ext cx="71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(Zaneveld </a:t>
            </a:r>
            <a:r>
              <a:rPr lang="en-US" sz="1000" i="1" dirty="0" smtClean="0">
                <a:solidFill>
                  <a:srgbClr val="FFFFFF"/>
                </a:solidFill>
              </a:rPr>
              <a:t>et al.</a:t>
            </a:r>
            <a:r>
              <a:rPr lang="en-US" sz="1000" dirty="0" smtClean="0">
                <a:solidFill>
                  <a:srgbClr val="FFFFFF"/>
                </a:solidFill>
              </a:rPr>
              <a:t>, NAR, 2010)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2872" y="5991509"/>
            <a:ext cx="2295762" cy="246199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(Gordon Lab </a:t>
            </a:r>
            <a:r>
              <a:rPr lang="en-US" sz="1000" dirty="0" err="1" smtClean="0">
                <a:solidFill>
                  <a:srgbClr val="000000"/>
                </a:solidFill>
              </a:rPr>
              <a:t>Gnotobiotic</a:t>
            </a:r>
            <a:r>
              <a:rPr lang="en-US" sz="1000" dirty="0" smtClean="0">
                <a:solidFill>
                  <a:srgbClr val="000000"/>
                </a:solidFill>
              </a:rPr>
              <a:t> Mouse Facility)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3" name="Picture 12" descr="Zaneveld_Gnotobiotic_Mi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56" y="3238377"/>
            <a:ext cx="3670843" cy="27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71757" y="5181896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PICRUSt</a:t>
            </a:r>
            <a:r>
              <a:rPr lang="en-US" dirty="0" smtClean="0"/>
              <a:t>  - phylogenetic predictions of genome contents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64500" y="6375922"/>
            <a:ext cx="718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(Zaneveld </a:t>
            </a:r>
            <a:r>
              <a:rPr lang="en-US" sz="1000" i="1" dirty="0" smtClean="0">
                <a:solidFill>
                  <a:srgbClr val="FFFFFF"/>
                </a:solidFill>
              </a:rPr>
              <a:t>et al.</a:t>
            </a:r>
            <a:r>
              <a:rPr lang="en-US" sz="1000" dirty="0" smtClean="0">
                <a:solidFill>
                  <a:srgbClr val="FFFFFF"/>
                </a:solidFill>
              </a:rPr>
              <a:t>, NAR, 2010)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1431" y="6448218"/>
            <a:ext cx="1582569" cy="553976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(</a:t>
            </a:r>
            <a:r>
              <a:rPr lang="en-US" sz="1000" dirty="0" err="1" smtClean="0">
                <a:solidFill>
                  <a:srgbClr val="000000"/>
                </a:solidFill>
              </a:rPr>
              <a:t>Langille</a:t>
            </a:r>
            <a:r>
              <a:rPr lang="en-US" sz="1000" dirty="0" smtClean="0">
                <a:solidFill>
                  <a:srgbClr val="000000"/>
                </a:solidFill>
              </a:rPr>
              <a:t>, Zaneveld et al Nature 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Biotech, 2016)</a:t>
            </a:r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8527" y="1889740"/>
            <a:ext cx="2043634" cy="3266825"/>
            <a:chOff x="7034834" y="2389337"/>
            <a:chExt cx="1835380" cy="29339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246" y="2389338"/>
              <a:ext cx="934122" cy="9341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4834" y="2389337"/>
              <a:ext cx="934226" cy="91676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4835" y="3297507"/>
              <a:ext cx="836411" cy="111521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l="16904" r="-27"/>
            <a:stretch/>
          </p:blipFill>
          <p:spPr>
            <a:xfrm>
              <a:off x="7871246" y="3297507"/>
              <a:ext cx="914400" cy="10978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834" y="4395364"/>
              <a:ext cx="908129" cy="9081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/>
            <a:srcRect r="22522"/>
            <a:stretch/>
          </p:blipFill>
          <p:spPr>
            <a:xfrm>
              <a:off x="7928382" y="4412722"/>
              <a:ext cx="941832" cy="910540"/>
            </a:xfrm>
            <a:prstGeom prst="rect">
              <a:avLst/>
            </a:prstGeom>
          </p:spPr>
        </p:pic>
      </p:grpSp>
      <p:pic>
        <p:nvPicPr>
          <p:cNvPr id="22" name="Picture 21" descr="Screen Shot 2013-11-24 at 4.50.4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57" y="1889739"/>
            <a:ext cx="2903385" cy="3266825"/>
          </a:xfrm>
          <a:prstGeom prst="rect">
            <a:avLst/>
          </a:prstGeom>
        </p:spPr>
      </p:pic>
      <p:pic>
        <p:nvPicPr>
          <p:cNvPr id="23" name="Picture 22" descr="Screen Shot 2013-11-24 at 5.21.2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24" y="1889741"/>
            <a:ext cx="2758844" cy="32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1373098"/>
            <a:ext cx="4405922" cy="542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80" y="1387185"/>
            <a:ext cx="4394760" cy="541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4571" y="1628699"/>
            <a:ext cx="6214176" cy="5160500"/>
            <a:chOff x="164570" y="1"/>
            <a:chExt cx="8175423" cy="67891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70" y="1"/>
              <a:ext cx="8175423" cy="39918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570" y="3955640"/>
              <a:ext cx="6611636" cy="283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6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7" r="67" b="13653"/>
          <a:stretch/>
        </p:blipFill>
        <p:spPr>
          <a:xfrm>
            <a:off x="4497730" y="255406"/>
            <a:ext cx="4646270" cy="6602594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4851284" y="5675193"/>
            <a:ext cx="1230766" cy="563044"/>
          </a:xfrm>
          <a:prstGeom prst="donut">
            <a:avLst>
              <a:gd name="adj" fmla="val 11047"/>
            </a:avLst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31239" y="6581001"/>
            <a:ext cx="1712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(Zaneveld et al., </a:t>
            </a:r>
            <a:r>
              <a:rPr lang="en-US" sz="1200" i="1" dirty="0" smtClean="0">
                <a:solidFill>
                  <a:srgbClr val="FFFFFF"/>
                </a:solidFill>
              </a:rPr>
              <a:t>in prep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r>
              <a:rPr lang="en-US" sz="800" dirty="0" smtClean="0">
                <a:solidFill>
                  <a:srgbClr val="FFFFFF"/>
                </a:solidFill>
              </a:rPr>
              <a:t> </a:t>
            </a:r>
            <a:endParaRPr lang="en-US" sz="800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13" y="756294"/>
            <a:ext cx="4223440" cy="5795622"/>
            <a:chOff x="195146" y="442615"/>
            <a:chExt cx="4223440" cy="5795622"/>
          </a:xfrm>
        </p:grpSpPr>
        <p:sp>
          <p:nvSpPr>
            <p:cNvPr id="9" name="Rectangle 8"/>
            <p:cNvSpPr/>
            <p:nvPr/>
          </p:nvSpPr>
          <p:spPr>
            <a:xfrm>
              <a:off x="195146" y="442615"/>
              <a:ext cx="4223440" cy="715966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7" tIns="45709" rIns="91417" bIns="4570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Environmental Impacts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5146" y="2113391"/>
              <a:ext cx="4223440" cy="715966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7" tIns="45709" rIns="91417" bIns="45709"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Benthic Community </a:t>
              </a:r>
              <a:r>
                <a:rPr lang="en-US" sz="2400" dirty="0" smtClean="0">
                  <a:solidFill>
                    <a:schemeClr val="bg1"/>
                  </a:solidFill>
                </a:rPr>
                <a:t>Structure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5146" y="4135886"/>
              <a:ext cx="4223440" cy="715966"/>
            </a:xfrm>
            <a:prstGeom prst="rect">
              <a:avLst/>
            </a:prstGeom>
            <a:solidFill>
              <a:schemeClr val="tx1"/>
            </a:solidFill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7" tIns="45709" rIns="91417" bIns="45709"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Microbial Community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5146" y="5522271"/>
              <a:ext cx="4223440" cy="715966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7" tIns="45709" rIns="91417" bIns="45709"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Coral Tissue Loss,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Disease and Mortality</a:t>
              </a:r>
            </a:p>
          </p:txBody>
        </p:sp>
        <p:sp>
          <p:nvSpPr>
            <p:cNvPr id="2" name="Down Arrow 1"/>
            <p:cNvSpPr/>
            <p:nvPr/>
          </p:nvSpPr>
          <p:spPr>
            <a:xfrm>
              <a:off x="1996977" y="4916266"/>
              <a:ext cx="512107" cy="540685"/>
            </a:xfrm>
            <a:prstGeom prst="downArrow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456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1996977" y="3045955"/>
              <a:ext cx="512107" cy="920228"/>
            </a:xfrm>
            <a:prstGeom prst="downArrow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456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996977" y="1193163"/>
              <a:ext cx="512107" cy="803732"/>
            </a:xfrm>
            <a:prstGeom prst="downArrow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4560000" scaled="0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617121" y="6623992"/>
            <a:ext cx="2526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(Zaneveld et al, Nature Comm., 2016)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83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326" y="5996226"/>
            <a:ext cx="4548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rgbClr val="7F7F7F"/>
                </a:solidFill>
              </a:rPr>
              <a:t>Estrogen receptor image: 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 smtClean="0">
                <a:solidFill>
                  <a:srgbClr val="7F7F7F"/>
                </a:solidFill>
              </a:rPr>
              <a:t>Estrogen_receptor</a:t>
            </a:r>
            <a:endParaRPr lang="en-US" sz="1000" dirty="0" smtClean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1" y="4952875"/>
            <a:ext cx="1141255" cy="85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4957" y="5694187"/>
            <a:ext cx="280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Molecules &amp; </a:t>
            </a:r>
          </a:p>
          <a:p>
            <a:r>
              <a:rPr lang="en-US" dirty="0" smtClean="0"/>
              <a:t>Macromolecular Complexes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4887" y="6211669"/>
            <a:ext cx="226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DNA sequence analysis,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protein folding, RNA folding)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912" y="1676846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1EED2E"/>
              </a:solidFill>
            </a:endParaRPr>
          </a:p>
          <a:p>
            <a:r>
              <a:rPr lang="en-US" sz="1200" dirty="0" smtClean="0">
                <a:solidFill>
                  <a:srgbClr val="1EED2E"/>
                </a:solidFill>
              </a:rPr>
              <a:t> </a:t>
            </a:r>
            <a:endParaRPr lang="en-US" sz="1200" dirty="0">
              <a:solidFill>
                <a:srgbClr val="1EED2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686" y="6562388"/>
            <a:ext cx="4015154" cy="307754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(Zaneveld, Cruising World, 1990</a:t>
            </a:r>
            <a:r>
              <a:rPr lang="en-US" sz="1400" dirty="0" smtClean="0">
                <a:solidFill>
                  <a:srgbClr val="FFFFFF"/>
                </a:solidFill>
              </a:rPr>
              <a:t>)   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9" y="4021311"/>
            <a:ext cx="2213278" cy="1659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1426" y="1443663"/>
            <a:ext cx="219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HERBVRE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14119" r="14119"/>
          <a:stretch/>
        </p:blipFill>
        <p:spPr>
          <a:xfrm>
            <a:off x="1114459" y="1959294"/>
            <a:ext cx="1772097" cy="1772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-6164" r="12542"/>
          <a:stretch/>
        </p:blipFill>
        <p:spPr>
          <a:xfrm>
            <a:off x="584204" y="1962959"/>
            <a:ext cx="1104582" cy="1774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" b="42046"/>
          <a:stretch/>
        </p:blipFill>
        <p:spPr>
          <a:xfrm>
            <a:off x="3131207" y="1959294"/>
            <a:ext cx="5576556" cy="386540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17121" y="6623992"/>
            <a:ext cx="2526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(Zaneveld et al, Nature Comm., 2016)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592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912" y="1676846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1EED2E"/>
              </a:solidFill>
            </a:endParaRPr>
          </a:p>
          <a:p>
            <a:r>
              <a:rPr lang="en-US" sz="1200" dirty="0" smtClean="0">
                <a:solidFill>
                  <a:srgbClr val="1EED2E"/>
                </a:solidFill>
              </a:rPr>
              <a:t> </a:t>
            </a:r>
            <a:endParaRPr lang="en-US" sz="1200" dirty="0">
              <a:solidFill>
                <a:srgbClr val="1EED2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686" y="6562388"/>
            <a:ext cx="4015154" cy="307754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(Zaneveld, Cruising World, 1990</a:t>
            </a:r>
            <a:r>
              <a:rPr lang="en-US" sz="1400" dirty="0" smtClean="0">
                <a:solidFill>
                  <a:srgbClr val="FFFFFF"/>
                </a:solidFill>
              </a:rPr>
              <a:t>)   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9" y="4021311"/>
            <a:ext cx="2213278" cy="1659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1426" y="1443663"/>
            <a:ext cx="219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HERBVRE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14119" r="14119"/>
          <a:stretch/>
        </p:blipFill>
        <p:spPr>
          <a:xfrm>
            <a:off x="1114459" y="1959294"/>
            <a:ext cx="1772097" cy="1772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-6164" r="12542"/>
          <a:stretch/>
        </p:blipFill>
        <p:spPr>
          <a:xfrm>
            <a:off x="584204" y="1962959"/>
            <a:ext cx="1104582" cy="177406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17121" y="6623992"/>
            <a:ext cx="2526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(Zaneveld et al, Nature Comm., 2016)</a:t>
            </a:r>
            <a:endParaRPr lang="en-US" sz="1200" dirty="0"/>
          </a:p>
        </p:txBody>
      </p:sp>
      <p:pic>
        <p:nvPicPr>
          <p:cNvPr id="15" name="Picture 14" descr="Fig_2_r25r_upright_algae_clarified-0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3" r="2381" b="49333"/>
          <a:stretch/>
        </p:blipFill>
        <p:spPr>
          <a:xfrm>
            <a:off x="3068299" y="1959294"/>
            <a:ext cx="5920595" cy="28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17686" y="6562388"/>
            <a:ext cx="4015154" cy="307754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(Zaneveld, Cruising World, 1990</a:t>
            </a:r>
            <a:r>
              <a:rPr lang="en-US" sz="1400" dirty="0" smtClean="0">
                <a:solidFill>
                  <a:srgbClr val="FFFFFF"/>
                </a:solidFill>
              </a:rPr>
              <a:t>)  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426" y="1628329"/>
            <a:ext cx="380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Global Coral Microbiome Project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A980E"/>
                </a:solidFill>
              </a:rPr>
              <a:t>My Background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17121" y="6623992"/>
            <a:ext cx="2526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(Zaneveld et al, Nature Comm., 2016)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291870"/>
            <a:ext cx="6989477" cy="3874150"/>
            <a:chOff x="0" y="1283590"/>
            <a:chExt cx="9144000" cy="5592890"/>
          </a:xfrm>
        </p:grpSpPr>
        <p:pic>
          <p:nvPicPr>
            <p:cNvPr id="12" name="Picture 11" descr="Screen Shot 2015-12-08 at 1.34.2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83590"/>
              <a:ext cx="9144000" cy="3547987"/>
            </a:xfrm>
            <a:prstGeom prst="rect">
              <a:avLst/>
            </a:prstGeom>
          </p:spPr>
        </p:pic>
        <p:pic>
          <p:nvPicPr>
            <p:cNvPr id="16" name="Picture 15" descr="Platygyra_daedaela_Red_Se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167" y="4835105"/>
              <a:ext cx="2721833" cy="2041375"/>
            </a:xfrm>
            <a:prstGeom prst="rect">
              <a:avLst/>
            </a:prstGeom>
          </p:spPr>
        </p:pic>
        <p:pic>
          <p:nvPicPr>
            <p:cNvPr id="17" name="Picture 16" descr="Screen Shot 2015-12-08 at 1.37.5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31577"/>
              <a:ext cx="2580050" cy="2044903"/>
            </a:xfrm>
            <a:prstGeom prst="rect">
              <a:avLst/>
            </a:prstGeom>
          </p:spPr>
        </p:pic>
        <p:pic>
          <p:nvPicPr>
            <p:cNvPr id="18" name="Picture 17" descr="Screen Shot 2015-12-08 at 1.38.32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983" y="4832752"/>
              <a:ext cx="2731817" cy="2043728"/>
            </a:xfrm>
            <a:prstGeom prst="rect">
              <a:avLst/>
            </a:prstGeom>
          </p:spPr>
        </p:pic>
        <p:pic>
          <p:nvPicPr>
            <p:cNvPr id="19" name="Picture 18" descr="Screen Shot 2015-12-08 at 1.38.0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930" y="4831577"/>
              <a:ext cx="2398720" cy="204490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337" y="2291871"/>
            <a:ext cx="2108663" cy="24601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35337" y="4933613"/>
            <a:ext cx="1989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Dr. </a:t>
            </a:r>
            <a:r>
              <a:rPr lang="en-US" dirty="0" err="1" smtClean="0">
                <a:solidFill>
                  <a:srgbClr val="000000"/>
                </a:solidFill>
              </a:rPr>
              <a:t>Mónica</a:t>
            </a:r>
            <a:r>
              <a:rPr lang="en-US" dirty="0" smtClean="0">
                <a:solidFill>
                  <a:srgbClr val="000000"/>
                </a:solidFill>
              </a:rPr>
              <a:t> Medina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(Penn State)</a:t>
            </a:r>
          </a:p>
        </p:txBody>
      </p:sp>
    </p:spTree>
    <p:extLst>
      <p:ext uri="{BB962C8B-B14F-4D97-AF65-F5344CB8AC3E}">
        <p14:creationId xmlns:p14="http://schemas.microsoft.com/office/powerpoint/2010/main" val="29410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6" y="2106672"/>
            <a:ext cx="4240485" cy="1712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0783" y="6630959"/>
            <a:ext cx="4259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1" y="3987502"/>
            <a:ext cx="1837872" cy="1728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89" y="2246128"/>
            <a:ext cx="4820412" cy="348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143" y="1489426"/>
            <a:ext cx="6506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 Bio encompasses everything from </a:t>
            </a:r>
            <a:r>
              <a:rPr lang="en-US" b="1" dirty="0" smtClean="0"/>
              <a:t>protein folding predictions </a:t>
            </a:r>
          </a:p>
          <a:p>
            <a:r>
              <a:rPr lang="en-US" dirty="0" smtClean="0"/>
              <a:t>to </a:t>
            </a:r>
            <a:r>
              <a:rPr lang="en-US" b="1" dirty="0" smtClean="0"/>
              <a:t>network analysis of biological communities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99649" y="6630959"/>
            <a:ext cx="4620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biomedicalcomputationreview.org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/microbiome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-dealing-data-deluge</a:t>
            </a:r>
          </a:p>
        </p:txBody>
      </p:sp>
    </p:spTree>
    <p:extLst>
      <p:ext uri="{BB962C8B-B14F-4D97-AF65-F5344CB8AC3E}">
        <p14:creationId xmlns:p14="http://schemas.microsoft.com/office/powerpoint/2010/main" val="28975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Screen Shot 2017-01-03 at 6.01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10"/>
            <a:ext cx="6003158" cy="52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21913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185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Central_dogma_of_molecular_biology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8" y="1514810"/>
            <a:ext cx="40386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21913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185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Central_dogma_of_molecular_biology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8" y="1514810"/>
            <a:ext cx="4038600" cy="494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3733" y="2559480"/>
            <a:ext cx="150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[White board]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2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4775" y="2621448"/>
            <a:ext cx="7058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group gets one set of sequences.  The top block of 10 sequences is </a:t>
            </a:r>
          </a:p>
          <a:p>
            <a:r>
              <a:rPr lang="en-US" dirty="0" smtClean="0"/>
              <a:t>Random DNA with equal base frequencies.</a:t>
            </a:r>
          </a:p>
          <a:p>
            <a:endParaRPr lang="en-US" dirty="0"/>
          </a:p>
          <a:p>
            <a:r>
              <a:rPr lang="en-US" dirty="0" smtClean="0"/>
              <a:t>Figure out as much as you can about what is going on in the second block </a:t>
            </a:r>
          </a:p>
          <a:p>
            <a:r>
              <a:rPr lang="en-US" dirty="0" smtClean="0"/>
              <a:t>of sequences.</a:t>
            </a:r>
          </a:p>
        </p:txBody>
      </p:sp>
    </p:spTree>
    <p:extLst>
      <p:ext uri="{BB962C8B-B14F-4D97-AF65-F5344CB8AC3E}">
        <p14:creationId xmlns:p14="http://schemas.microsoft.com/office/powerpoint/2010/main" val="5894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seq_11</a:t>
            </a:r>
            <a:r>
              <a:rPr lang="en-US" sz="1000" b="1" dirty="0">
                <a:latin typeface="Courier"/>
                <a:cs typeface="Courier"/>
              </a:rPr>
              <a:t>	CGGCGCGGTCGGCCTGCGAGTGCCGGCGGCCCGGCGGAGCCCCCCCGCGACAGGCGCCCGGGCCCGCGCCCGCGCCTGGC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seq_12</a:t>
            </a:r>
            <a:r>
              <a:rPr lang="en-US" sz="1000" b="1" dirty="0">
                <a:latin typeface="Courier"/>
                <a:cs typeface="Courier"/>
              </a:rPr>
              <a:t>	CCGCCCGGGGGGGGACCGGCGGGCCGGGTGGTCGGCGCGGCCGCGGGCGGACTGGTCGGGGCCGGAGGCCAGCGGAGGGG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seq_13</a:t>
            </a:r>
            <a:r>
              <a:rPr lang="en-US" sz="1000" b="1" dirty="0">
                <a:latin typeface="Courier"/>
                <a:cs typeface="Courier"/>
              </a:rPr>
              <a:t>	GCAGCGGCCCGGCGGCACCTTGTCGCGACGCGCCGCTGCGCCCCCCGCGGCCCCCGCCCCGCCGGGCAGCTGGGCGGCCA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seq_14</a:t>
            </a:r>
            <a:r>
              <a:rPr lang="en-US" sz="1000" b="1" dirty="0">
                <a:latin typeface="Courier"/>
                <a:cs typeface="Courier"/>
              </a:rPr>
              <a:t>	</a:t>
            </a:r>
            <a:r>
              <a:rPr lang="en-US" sz="1000" b="1" dirty="0" smtClean="0">
                <a:latin typeface="Courier"/>
                <a:cs typeface="Courier"/>
              </a:rPr>
              <a:t>GCCGGTCCCGCGGCCGCTGGCCCTTGCCGATCGCCTCGCCCGGGCCCAGCGCCGCCCCGGCCGTCAGCGGCGGCTCAACC</a:t>
            </a:r>
            <a:r>
              <a:rPr lang="en-US" sz="1000" b="1" dirty="0">
                <a:latin typeface="Courier"/>
                <a:cs typeface="Courier"/>
              </a:rPr>
              <a:t>			</a:t>
            </a:r>
          </a:p>
          <a:p>
            <a:r>
              <a:rPr lang="en-US" sz="1000" b="1" dirty="0">
                <a:latin typeface="Courier"/>
                <a:cs typeface="Courier"/>
              </a:rPr>
              <a:t>seq_15	GACCCCCCGCCCCCCCCGGGCGCTACGGGGCTGGCCACCCCGGGGCCCCGCGCGGGCAACCCGGGCCGCGGGAGCTTCGG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seq_16</a:t>
            </a:r>
            <a:r>
              <a:rPr lang="en-US" sz="1000" b="1" dirty="0">
                <a:latin typeface="Courier"/>
                <a:cs typeface="Courier"/>
              </a:rPr>
              <a:t>	CGTCCGCCAGACCCCGGTGCGCCAGCGCAGCGCGAGGCGTGGGGGGGCCCGGCCCCGGGCCCCGCTCGGCGGCCCCACCG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seq_17</a:t>
            </a:r>
            <a:r>
              <a:rPr lang="en-US" sz="1000" b="1" dirty="0">
                <a:latin typeface="Courier"/>
                <a:cs typeface="Courier"/>
              </a:rPr>
              <a:t>	CAACCGGGCCCCAAGAGCGGGCGCGGAGCGGGGGGCCGCGCGCTGCCCGGGCCGGATCGCCGCGGGCCCCCGCCCCCCGC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seq_18</a:t>
            </a:r>
            <a:r>
              <a:rPr lang="en-US" sz="1000" b="1" dirty="0">
                <a:latin typeface="Courier"/>
                <a:cs typeface="Courier"/>
              </a:rPr>
              <a:t>	GGCGCTGACCCCGGCCCCGCGGCGCCGTGGACGGCCCGGGGAGCCCGCCCGCATCGCGTTTGCCGGGCGCCCGCCGGGCG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seq_19</a:t>
            </a:r>
            <a:r>
              <a:rPr lang="en-US" sz="1000" b="1" dirty="0">
                <a:latin typeface="Courier"/>
                <a:cs typeface="Courier"/>
              </a:rPr>
              <a:t>	CCCCGGGCGCCGGGCCGTGCAGGCCCGGACCCCCCGCGCGGCCCCCCCGCCCCCGGCCCCCCCCACGGCAGGGGTGCTGG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seq_20</a:t>
            </a:r>
            <a:r>
              <a:rPr lang="en-US" sz="1000" b="1" dirty="0">
                <a:latin typeface="Courier"/>
                <a:cs typeface="Courier"/>
              </a:rPr>
              <a:t>	</a:t>
            </a:r>
            <a:r>
              <a:rPr lang="en-US" sz="1000" b="1" dirty="0" smtClean="0">
                <a:latin typeface="Courier"/>
                <a:cs typeface="Courier"/>
              </a:rPr>
              <a:t>GGGGACCCGCCCGGGTGTCGCCCCCAGCCCCCCCGGCCCGCGCGCCCCGGGGGCCCCGGCCGCGCCGGACCCGGCGGGGG</a:t>
            </a:r>
          </a:p>
          <a:p>
            <a:r>
              <a:rPr lang="en-US" sz="1000" b="1" dirty="0">
                <a:latin typeface="Courier"/>
                <a:cs typeface="Courier"/>
              </a:rPr>
              <a:t>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65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seq_11</a:t>
            </a:r>
            <a:r>
              <a:rPr lang="en-US" sz="1000" b="1" dirty="0">
                <a:latin typeface="Courier"/>
                <a:cs typeface="Courier"/>
              </a:rPr>
              <a:t>	CGGCGCGGTCGGCCTGCGAGTGCCGGCGGCCCGGCGGAGCCCCCCCGCGACAGGCGCCCGGGCCCGCGCCCGCGCCTGGC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seq_12</a:t>
            </a:r>
            <a:r>
              <a:rPr lang="en-US" sz="1000" b="1" dirty="0">
                <a:latin typeface="Courier"/>
                <a:cs typeface="Courier"/>
              </a:rPr>
              <a:t>	CCGCCCGGGGGGGGACCGGCGGGCCGGGTGGTCGGCGCGGCCGCGGGCGGACTGGTCGGGGCCGGAGGCCAGCGGAGGGG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seq_13</a:t>
            </a:r>
            <a:r>
              <a:rPr lang="en-US" sz="1000" b="1" dirty="0">
                <a:latin typeface="Courier"/>
                <a:cs typeface="Courier"/>
              </a:rPr>
              <a:t>	GCAGCGGCCCGGCGGCACCTTGTCGCGACGCGCCGCTGCGCCCCCCGCGGCCCCCGCCCCGCCGGGCAGCTGGGCGGCCA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seq_14</a:t>
            </a:r>
            <a:r>
              <a:rPr lang="en-US" sz="1000" b="1" dirty="0">
                <a:latin typeface="Courier"/>
                <a:cs typeface="Courier"/>
              </a:rPr>
              <a:t>	</a:t>
            </a:r>
            <a:r>
              <a:rPr lang="en-US" sz="1000" b="1" dirty="0" smtClean="0">
                <a:latin typeface="Courier"/>
                <a:cs typeface="Courier"/>
              </a:rPr>
              <a:t>GCCGGTCCCGCGGCCGCTGGCCCTTGCCGATCGCCTCGCCCGGGCCCAGCGCCGCCCCGGCCGTCAGCGGCGGCTCAACC</a:t>
            </a:r>
            <a:r>
              <a:rPr lang="en-US" sz="1000" b="1" dirty="0">
                <a:latin typeface="Courier"/>
                <a:cs typeface="Courier"/>
              </a:rPr>
              <a:t>			</a:t>
            </a:r>
          </a:p>
          <a:p>
            <a:r>
              <a:rPr lang="en-US" sz="1000" b="1" dirty="0">
                <a:latin typeface="Courier"/>
                <a:cs typeface="Courier"/>
              </a:rPr>
              <a:t>seq_15	GACCCCCCGCCCCCCCCGGGCGCTACGGGGCTGGCCACCCCGGGGCCCCGCGCGGGCAACCCGGGCCGCGGGAGCTTCGG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seq_16</a:t>
            </a:r>
            <a:r>
              <a:rPr lang="en-US" sz="1000" b="1" dirty="0">
                <a:latin typeface="Courier"/>
                <a:cs typeface="Courier"/>
              </a:rPr>
              <a:t>	CGTCCGCCAGACCCCGGTGCGCCAGCGCAGCGCGAGGCGTGGGGGGGCCCGGCCCCGGGCCCCGCTCGGCGGCCCCACCG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seq_17</a:t>
            </a:r>
            <a:r>
              <a:rPr lang="en-US" sz="1000" b="1" dirty="0">
                <a:latin typeface="Courier"/>
                <a:cs typeface="Courier"/>
              </a:rPr>
              <a:t>	CAACCGGGCCCCAAGAGCGGGCGCGGAGCGGGGGGCCGCGCGCTGCCCGGGCCGGATCGCCGCGGGCCCCCGCCCCCCGC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seq_18</a:t>
            </a:r>
            <a:r>
              <a:rPr lang="en-US" sz="1000" b="1" dirty="0">
                <a:latin typeface="Courier"/>
                <a:cs typeface="Courier"/>
              </a:rPr>
              <a:t>	GGCGCTGACCCCGGCCCCGCGGCGCCGTGGACGGCCCGGGGAGCCCGCCCGCATCGCGTTTGCCGGGCGCCCGCCGGGCG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seq_19</a:t>
            </a:r>
            <a:r>
              <a:rPr lang="en-US" sz="1000" b="1" dirty="0">
                <a:latin typeface="Courier"/>
                <a:cs typeface="Courier"/>
              </a:rPr>
              <a:t>	CCCCGGGCGCCGGGCCGTGCAGGCCCGGACCCCCCGCGCGGCCCCCCCGCCCCCGGCCCCCCCCACGGCAGGGGTGCTGG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seq_20</a:t>
            </a:r>
            <a:r>
              <a:rPr lang="en-US" sz="1000" b="1" dirty="0">
                <a:latin typeface="Courier"/>
                <a:cs typeface="Courier"/>
              </a:rPr>
              <a:t>	</a:t>
            </a:r>
            <a:r>
              <a:rPr lang="en-US" sz="1000" b="1" dirty="0" smtClean="0">
                <a:latin typeface="Courier"/>
                <a:cs typeface="Courier"/>
              </a:rPr>
              <a:t>GGGGACCCGCCCGGGTGTCGCCCCCAGCCCCCCCGGCCCGCGCGCCCCGGGGGCCCCGGCCGCGCCGGACCCGGCGGGGG</a:t>
            </a:r>
          </a:p>
          <a:p>
            <a:r>
              <a:rPr lang="en-US" sz="1000" b="1" dirty="0">
                <a:latin typeface="Courier"/>
                <a:cs typeface="Courier"/>
              </a:rPr>
              <a:t>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65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1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0825" y="5965448"/>
            <a:ext cx="869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upper set of sequences has equal base content; the lower  set of sequences has higher</a:t>
            </a:r>
          </a:p>
          <a:p>
            <a:r>
              <a:rPr lang="en-US" dirty="0" smtClean="0"/>
              <a:t>GC content.  Note how unbalanced GC content generates more ‘runs’ of nucleotides.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326" y="5996226"/>
            <a:ext cx="4548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rgbClr val="7F7F7F"/>
                </a:solidFill>
              </a:rPr>
              <a:t>Estrogen receptor image: 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 smtClean="0">
                <a:solidFill>
                  <a:srgbClr val="7F7F7F"/>
                </a:solidFill>
              </a:rPr>
              <a:t>Estrogen_receptor</a:t>
            </a:r>
            <a:endParaRPr lang="en-US" sz="1000" dirty="0" smtClean="0">
              <a:solidFill>
                <a:srgbClr val="7F7F7F"/>
              </a:solidFill>
            </a:endParaRPr>
          </a:p>
          <a:p>
            <a:r>
              <a:rPr lang="en-US" sz="1000" dirty="0" err="1" smtClean="0">
                <a:solidFill>
                  <a:srgbClr val="7F7F7F"/>
                </a:solidFill>
              </a:rPr>
              <a:t>Txn</a:t>
            </a:r>
            <a:r>
              <a:rPr lang="en-US" sz="1000" dirty="0" smtClean="0">
                <a:solidFill>
                  <a:srgbClr val="7F7F7F"/>
                </a:solidFill>
              </a:rPr>
              <a:t> image: Molecular Biology: Principles and Practice  </a:t>
            </a:r>
            <a:r>
              <a:rPr lang="de-DE" sz="1000" dirty="0" smtClean="0">
                <a:solidFill>
                  <a:srgbClr val="7F7F7F"/>
                </a:solidFill>
              </a:rPr>
              <a:t>© 2012 W.H Freeman </a:t>
            </a:r>
            <a:r>
              <a:rPr lang="de-DE" sz="1000" dirty="0" err="1" smtClean="0">
                <a:solidFill>
                  <a:srgbClr val="7F7F7F"/>
                </a:solidFill>
              </a:rPr>
              <a:t>and</a:t>
            </a:r>
            <a:r>
              <a:rPr lang="de-DE" sz="1000" dirty="0" smtClean="0">
                <a:solidFill>
                  <a:srgbClr val="7F7F7F"/>
                </a:solidFill>
              </a:rPr>
              <a:t> Company.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1" y="4952875"/>
            <a:ext cx="1141255" cy="85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4957" y="5694187"/>
            <a:ext cx="280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Molecules &amp; </a:t>
            </a:r>
          </a:p>
          <a:p>
            <a:r>
              <a:rPr lang="en-US" dirty="0" smtClean="0"/>
              <a:t>Macromolecular Complexes</a:t>
            </a:r>
          </a:p>
        </p:txBody>
      </p:sp>
      <p:sp>
        <p:nvSpPr>
          <p:cNvPr id="7" name="Bent Arrow 6"/>
          <p:cNvSpPr/>
          <p:nvPr/>
        </p:nvSpPr>
        <p:spPr>
          <a:xfrm>
            <a:off x="998520" y="2757644"/>
            <a:ext cx="758413" cy="2100677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5" y="2509241"/>
            <a:ext cx="1889217" cy="1012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895" y="18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Cellular processes</a:t>
            </a:r>
            <a:r>
              <a:rPr lang="en-US" dirty="0"/>
              <a:t> </a:t>
            </a:r>
            <a:r>
              <a:rPr lang="en-US" dirty="0" smtClean="0"/>
              <a:t>&amp; Metabolism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2613" y="3536613"/>
            <a:ext cx="287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Regulation of transcription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and translation, metabolic networks)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4887" y="6211669"/>
            <a:ext cx="226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DNA sequence analysis,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protein folding, RNA folding)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8881" y="6611779"/>
            <a:ext cx="2775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A980E"/>
                </a:solidFill>
              </a:rPr>
              <a:t>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/wiki/GC-content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51" y="2044032"/>
            <a:ext cx="6378746" cy="350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825" y="5787914"/>
            <a:ext cx="8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 base pairs more stable, which can be important in e.g. RNA structure of </a:t>
            </a:r>
            <a:r>
              <a:rPr lang="en-US" dirty="0" err="1" smtClean="0"/>
              <a:t>rRNA</a:t>
            </a:r>
            <a:r>
              <a:rPr lang="en-US" dirty="0" smtClean="0"/>
              <a:t> and </a:t>
            </a:r>
            <a:r>
              <a:rPr lang="en-US" dirty="0" err="1" smtClean="0"/>
              <a:t>tRNA</a:t>
            </a:r>
            <a:endParaRPr lang="en-US" dirty="0" smtClean="0"/>
          </a:p>
          <a:p>
            <a:r>
              <a:rPr lang="en-US" dirty="0" smtClean="0"/>
              <a:t> at high temperatures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seq_21	CCCCGCCGCGTTGACACGGTCGGGCCGGGCCGCTATAATCCACCCCGCACGCCGGCCCCTAGGGTGCCGATGGATGAGGG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seq_22</a:t>
            </a:r>
            <a:r>
              <a:rPr lang="en-US" sz="1000" b="1" dirty="0">
                <a:latin typeface="Courier"/>
                <a:cs typeface="Courier"/>
              </a:rPr>
              <a:t>	CCCGGGCCAGTTGACACCCCTGCCGGCGCGGCCTATAATGCCCCCGCAACGGGGCCGCCGGCGGCCCGGGGGTCAGCGCG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seq_23</a:t>
            </a:r>
            <a:r>
              <a:rPr lang="en-US" sz="1000" b="1" dirty="0">
                <a:latin typeface="Courier"/>
                <a:cs typeface="Courier"/>
              </a:rPr>
              <a:t>	AGCGGCCGCCTTGACAGCGGCGGTTGCGCGCCCTATAATGGCGCCAGGACGGCGCGCGCGCAGCCGGCGGGGCGCGCGGC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seq_24</a:t>
            </a:r>
            <a:r>
              <a:rPr lang="en-US" sz="1000" b="1" dirty="0">
                <a:latin typeface="Courier"/>
                <a:cs typeface="Courier"/>
              </a:rPr>
              <a:t>	GGCCCTCCGGTTGACAGCGCAGCCCCCGCGGCCTATAATTGCCGGGGCACCCGGCCGGGCCGCGGACCCGCGCCCTGGGG			</a:t>
            </a:r>
          </a:p>
          <a:p>
            <a:r>
              <a:rPr lang="en-US" sz="1000" b="1" dirty="0">
                <a:latin typeface="Courier"/>
                <a:cs typeface="Courier"/>
              </a:rPr>
              <a:t>seq_25	GGAGGCTTACTTGACAGGCGGACGCCCGCCCCATATAATGGGCAATGTACGGGGGGGCGGGAAGCCGCGGGCGGCCCGGG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seq_26</a:t>
            </a:r>
            <a:r>
              <a:rPr lang="en-US" sz="1000" b="1" dirty="0">
                <a:latin typeface="Courier"/>
                <a:cs typeface="Courier"/>
              </a:rPr>
              <a:t>	GCGGGTCGGGTTGACAGCGCCCGCACCCCCGGCTATAATCGACACGGGACTGCGCCCAGCCGGGCCGACCGCCCGACGAC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seq_27</a:t>
            </a:r>
            <a:r>
              <a:rPr lang="en-US" sz="1000" b="1" dirty="0">
                <a:latin typeface="Courier"/>
                <a:cs typeface="Courier"/>
              </a:rPr>
              <a:t>	CGCGGCCGCGTTGACACTCCGCGCCGGCGGCGGTATAATCGAGCGGTCAGCTGGGCGCGCCTGAGCGCCCGCCTCGCGGA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seq_28</a:t>
            </a:r>
            <a:r>
              <a:rPr lang="en-US" sz="1000" b="1" dirty="0">
                <a:latin typeface="Courier"/>
                <a:cs typeface="Courier"/>
              </a:rPr>
              <a:t>	CGCTTGGGGATTGACACCGCGCGGCACGTCGCGTATAATGCCGGGGGAACAGCCCCTCCGCCCCACGCGGCCGGCGGCGG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seq_29</a:t>
            </a:r>
            <a:r>
              <a:rPr lang="en-US" sz="1000" b="1" dirty="0">
                <a:latin typeface="Courier"/>
                <a:cs typeface="Courier"/>
              </a:rPr>
              <a:t>	GCGGCGCGGGTTGACAGCGCGCCGGCGTGGTGCTATAATGCCGGGGCCACCGAAGGGCGCGCGGCCCCGGCCGCCGCCGT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seq_30</a:t>
            </a:r>
            <a:r>
              <a:rPr lang="en-US" sz="1000" b="1" dirty="0">
                <a:latin typeface="Courier"/>
                <a:cs typeface="Courier"/>
              </a:rPr>
              <a:t>	CGGCCCCGCGTTGACAGGCCCGCGGGCCACGGCTATAATGCGGGCGCCACTGCCCCCGTCGCGGCCGCGGGCGCCGCGGC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65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4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seq_21	CCCCGCCGCG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CGGTCGGGCCGGGCCGC</a:t>
            </a:r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CCACCCCGC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CGCCGGCCCCTAGGGTGCCGATGGATGAGGG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seq_22</a:t>
            </a:r>
            <a:r>
              <a:rPr lang="en-US" sz="1000" b="1" dirty="0">
                <a:latin typeface="Courier"/>
                <a:cs typeface="Courier"/>
              </a:rPr>
              <a:t>	CCCGGGCCAG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CCCCTGCCGGCGCGGCC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GCCCCCGCA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CGGGGCCGCCGGCGGCCCGGGGGTCAGCGCG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seq_23</a:t>
            </a:r>
            <a:r>
              <a:rPr lang="en-US" sz="1000" b="1" dirty="0">
                <a:latin typeface="Courier"/>
                <a:cs typeface="Courier"/>
              </a:rPr>
              <a:t>	AGCGGCCGCC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GCGGCGGTTGCGCGCCC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GGCGCCAGG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CGGCGCGCGCGCAGCCGGCGGGGCGCGCGGC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seq_24</a:t>
            </a:r>
            <a:r>
              <a:rPr lang="en-US" sz="1000" b="1" dirty="0">
                <a:latin typeface="Courier"/>
                <a:cs typeface="Courier"/>
              </a:rPr>
              <a:t>	GGCCCTCCGG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GCGCAGCCCCCGCGGCC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TGCCGGGGC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CCCGGCCGGGCCGCGGACCCGCGCCCTGGGG			</a:t>
            </a:r>
          </a:p>
          <a:p>
            <a:r>
              <a:rPr lang="en-US" sz="1000" b="1" dirty="0">
                <a:latin typeface="Courier"/>
                <a:cs typeface="Courier"/>
              </a:rPr>
              <a:t>seq_25	GGAGGCTTAC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GGCGGACGCCCGCCCCA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GGGCAATGT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CGGGGGGGCGGGAAGCCGCGGGCGGCCCGGG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seq_26</a:t>
            </a:r>
            <a:r>
              <a:rPr lang="en-US" sz="1000" b="1" dirty="0">
                <a:latin typeface="Courier"/>
                <a:cs typeface="Courier"/>
              </a:rPr>
              <a:t>	GCGGGTCGGG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GCGCCCGCACCCCCGGC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CGACACGGG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CTGCGCCCAGCCGGGCCGACCGCCCGACGAC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seq_27</a:t>
            </a:r>
            <a:r>
              <a:rPr lang="en-US" sz="1000" b="1" dirty="0">
                <a:latin typeface="Courier"/>
                <a:cs typeface="Courier"/>
              </a:rPr>
              <a:t>	CGCGGCCGCG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CTCCGCGCCGGCGGCGG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CGAGCGGTC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GCTGGGCGCGCCTGAGCGCCCGCCTCGCGGA	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seq_28</a:t>
            </a:r>
            <a:r>
              <a:rPr lang="en-US" sz="1000" b="1" dirty="0">
                <a:latin typeface="Courier"/>
                <a:cs typeface="Courier"/>
              </a:rPr>
              <a:t>	CGCTTGGGGA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CCGCGCGGCACGTCGCG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GCCGGGGGA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CAGCCCCTCCGCCCCACGCGGCCGGCGGCGG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seq_29</a:t>
            </a:r>
            <a:r>
              <a:rPr lang="en-US" sz="1000" b="1" dirty="0">
                <a:latin typeface="Courier"/>
                <a:cs typeface="Courier"/>
              </a:rPr>
              <a:t>	GCGGCGCGGG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GCGCGCCGGCGTGGTGC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GCCGGGGCC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CCGAAGGGCGCGCGGCCCCGGCCGCCGCCGT		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seq_30</a:t>
            </a:r>
            <a:r>
              <a:rPr lang="en-US" sz="1000" b="1" dirty="0">
                <a:latin typeface="Courier"/>
                <a:cs typeface="Courier"/>
              </a:rPr>
              <a:t>	CGGCCCCGCG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TTGACA</a:t>
            </a:r>
            <a:r>
              <a:rPr lang="en-US" sz="1000" b="1" dirty="0">
                <a:latin typeface="Courier"/>
                <a:cs typeface="Courier"/>
              </a:rPr>
              <a:t>GGCCCGCGGGCCACGGC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TATAAT</a:t>
            </a:r>
            <a:r>
              <a:rPr lang="en-US" sz="1000" b="1" dirty="0">
                <a:latin typeface="Courier"/>
                <a:cs typeface="Courier"/>
              </a:rPr>
              <a:t>GCGGGCGCC</a:t>
            </a:r>
            <a:r>
              <a:rPr lang="en-US" sz="1000" b="1" dirty="0">
                <a:solidFill>
                  <a:srgbClr val="E46C0A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CTGCCCCCGTCGCGGCCGCGGGCGCCGCGGC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65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6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333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www.mun.ca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/biology/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scarr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/MGA2-03-11.jpg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558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2 – an idealized TATA box </a:t>
            </a:r>
            <a:r>
              <a:rPr lang="en-US" dirty="0"/>
              <a:t> </a:t>
            </a:r>
            <a:r>
              <a:rPr lang="en-US" dirty="0" smtClean="0"/>
              <a:t>(here as an </a:t>
            </a:r>
            <a:r>
              <a:rPr lang="en-US" i="1" dirty="0" err="1" smtClean="0"/>
              <a:t>E.coli</a:t>
            </a:r>
            <a:r>
              <a:rPr lang="en-US" i="1" dirty="0" smtClean="0"/>
              <a:t> </a:t>
            </a:r>
            <a:r>
              <a:rPr lang="en-US" dirty="0" smtClean="0"/>
              <a:t>promoter)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6" y="1987528"/>
            <a:ext cx="9144000" cy="46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902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seq_31	GCATCTA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CACACTGTCGAATAC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ATAGTAACACAGCATACACTAGCAAGGAAGTGAG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CTCTAGAGTGTCGACTAC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seq_32 	GC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CGCAACGA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TCACGA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CTTCCACTTG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AGAT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CGGCTAACGCGAAG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seq_33 	</a:t>
            </a:r>
            <a:r>
              <a:rPr lang="en-US" sz="1000" b="1" dirty="0" smtClean="0">
                <a:latin typeface="Courier"/>
                <a:cs typeface="Courier"/>
              </a:rPr>
              <a:t>CGTGTATCATGACTAGTCACAGCG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AGTGCG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CGTGAT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CTCTCG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TGTGCGACACCAC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CGAGCAC      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seq_34 	TCTC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GATCCTTG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GCGACGCA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GCAGTGTA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GCGATCAGTGCA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CACTTGCGCA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TGTGTGTG</a:t>
            </a:r>
            <a:r>
              <a:rPr lang="en-US" sz="1000" b="1" dirty="0" smtClean="0">
                <a:latin typeface="Courier"/>
                <a:cs typeface="Courier"/>
              </a:rPr>
              <a:t>TATC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seq_35 	GACGACATCTTG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ACTGTGCATGATCG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TGTGTG</a:t>
            </a:r>
            <a:r>
              <a:rPr lang="en-US" sz="1000" b="1" dirty="0" smtClean="0">
                <a:latin typeface="Courier"/>
                <a:cs typeface="Courier"/>
              </a:rPr>
              <a:t>AGTCACTGATCTAG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ACCGGAGCGCGATGTGTGCACATGTGACTC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seq_36 </a:t>
            </a:r>
            <a:r>
              <a:rPr lang="en-US" sz="1000" b="1" dirty="0" smtClean="0">
                <a:latin typeface="Courier"/>
                <a:cs typeface="Courier"/>
              </a:rPr>
              <a:t>	TGCAACTACGTGACATTAGCTGTGTGACCTTGTGTCGATGTGTGGCCTTGTATATATGTGATTGGAATTGTGTCGCTGTG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seq_37 	TGTCCTTGGCTATGACACCATGATCTATAGTATATGTGTGCGTGGACGCTCGTGTGACCGGCCTTCTGTGTGTAACTATG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seq_38 	TGACACCACACGCTCGTCTGAGTGTGTGATGCTATG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AGGAAGCTTGTGTGTAATTGGACAGCTGTCTGCGGATGCTGC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seq_39 	AGTGTATCCATGTGCAGATGTGTGATTGTGTACATGAGCTACATACGA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ACTGCGTGTGCTTCTGTGAGTGTCCTCGAT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seq_40 	TGTCTGCTGCATAGTAAGAGCACATGTGTGATTGTATGAGTGACTGGAGATGGCGCGCTGTGCAATATTGTGCGATCATA </a:t>
            </a:r>
            <a:r>
              <a:rPr lang="en-US" sz="1000" b="1" dirty="0">
                <a:latin typeface="Courier"/>
                <a:cs typeface="Courier"/>
              </a:rPr>
              <a:t>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338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3 – Altered dinucleotide usage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90276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seq_31	GCATCTA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CACACTGTCGAATAC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ATAGTAACACAGCATACACTAGCAAGGAAGTGAG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CTCTAGAGTGTCGACTAC TG=6   AT=5 TT=0 CT=7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seq_32 	GC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CGCAACGA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TCACGA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CTTCCACTTG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AGAT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CGGCTAACGCGAAG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 TG=15  AT=4 TT=4 CT=5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seq_33 	CGTGTATCATGACTAGTCACAGCG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AGTGCG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CGTGAT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CTCTCG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TGTGCGACACCAC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CGAGCAC TG=15      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seq_34 	TCTC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GATCCTTG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GCGACGCA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</a:t>
            </a:r>
            <a:r>
              <a:rPr lang="en-US" sz="1000" b="1" dirty="0" smtClean="0">
                <a:latin typeface="Courier"/>
                <a:cs typeface="Courier"/>
              </a:rPr>
              <a:t>GCAGTGTA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TGCA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GCGATCAGTGCA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CACTTGCGCA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TGTGTGTG</a:t>
            </a:r>
            <a:r>
              <a:rPr lang="en-US" sz="1000" b="1" dirty="0" smtClean="0">
                <a:latin typeface="Courier"/>
                <a:cs typeface="Courier"/>
              </a:rPr>
              <a:t>TATC TG=16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seq_35 	GACGACATCTTG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ACTGTGCATGATCG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TGTGTG</a:t>
            </a:r>
            <a:r>
              <a:rPr lang="en-US" sz="1000" b="1" dirty="0" smtClean="0">
                <a:latin typeface="Courier"/>
                <a:cs typeface="Courier"/>
              </a:rPr>
              <a:t>AGTCACTGATCTAG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ACCGGAGCGCGATGTGTGCACATGTGACTC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seq_36 	TGCAACTACGTGACATTAGCTGTGTGACCTTGTGTCGATGTGTGGCCTTGTATATATGTGATTGGAATTGTGTCGCTGTG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seq_37 	TGTCCTTGGCTATGACACCATGATCTATAGTATATGTGTGCGTGGACGCTCGTGTGACCGGCCTTCTGTGTGTAACTATG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seq_38 	TGACACCACACGCTCGTCTGAGTGTGTGATGCTATG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AGGAAGCTTGTGTGTAATTGGACAGCTGTCTGCGGATGCTGC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seq_39 	AGTGTATCCATGTGCAGATGTGTGATTGTGTACATGAGCTACATACGA</a:t>
            </a:r>
            <a:r>
              <a:rPr lang="en-US" sz="1000" b="1" dirty="0" smtClean="0">
                <a:solidFill>
                  <a:srgbClr val="FA980E"/>
                </a:solidFill>
                <a:latin typeface="Courier"/>
                <a:cs typeface="Courier"/>
              </a:rPr>
              <a:t>TG</a:t>
            </a:r>
            <a:r>
              <a:rPr lang="en-US" sz="1000" b="1" dirty="0" smtClean="0">
                <a:latin typeface="Courier"/>
                <a:cs typeface="Courier"/>
              </a:rPr>
              <a:t>ACTGCGTGTGCTTCTGTGAGTGTCCTCGAT 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seq_40 	TGTCTGCTGCATAGTAAGAGCACATGTGTGATTGTATGAGTGACTGGAGATGGCGCGCTGTGCAATATTGTGCGATCATA </a:t>
            </a:r>
            <a:r>
              <a:rPr lang="en-US" sz="1000" b="1" dirty="0">
                <a:latin typeface="Courier"/>
                <a:cs typeface="Courier"/>
              </a:rPr>
              <a:t>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338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3 – Altered dinucleotide usage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seq_41 GGGGTACAGCGAGACAAAGACTGTCTCAAAAATATATGACCA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seq_42 GTGTTGGTGAGAGACATGGGCTGTCTCAAAAACTGGTGGGCG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seq_43 </a:t>
            </a:r>
            <a:r>
              <a:rPr lang="en-US" sz="1000" b="1" dirty="0">
                <a:latin typeface="Courier"/>
                <a:cs typeface="Courier"/>
              </a:rPr>
              <a:t>CAACAACGTTGAGACAGGCGTTGTCTCAAAAAGTTATCTCTT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seq_44 </a:t>
            </a:r>
            <a:r>
              <a:rPr lang="en-US" sz="1000" b="1" dirty="0">
                <a:latin typeface="Courier"/>
                <a:cs typeface="Courier"/>
              </a:rPr>
              <a:t>TCCCTGAAGAGAGACAGCCCCTGTCTCAAAAACTCCAGGGCC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seq_45 </a:t>
            </a:r>
            <a:r>
              <a:rPr lang="en-US" sz="1000" b="1" dirty="0">
                <a:latin typeface="Courier"/>
                <a:cs typeface="Courier"/>
              </a:rPr>
              <a:t>GGGCTCGTATGAGACAACCCTTGTCTCAAAAATCGTGGGTTC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seq_46 </a:t>
            </a:r>
            <a:r>
              <a:rPr lang="en-US" sz="1000" b="1" dirty="0">
                <a:latin typeface="Courier"/>
                <a:cs typeface="Courier"/>
              </a:rPr>
              <a:t>CTTAAACCAGGAGACACGAAGTGTCTCAAAAATGATCCAGTT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seq_47 </a:t>
            </a:r>
            <a:r>
              <a:rPr lang="en-US" sz="1000" b="1" dirty="0">
                <a:latin typeface="Courier"/>
                <a:cs typeface="Courier"/>
              </a:rPr>
              <a:t>TGCCTCGATAGAGACAAGCATTGTCTCAAAAAGCGTTGGCCA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seq_48 </a:t>
            </a:r>
            <a:r>
              <a:rPr lang="en-US" sz="1000" b="1" dirty="0">
                <a:latin typeface="Courier"/>
                <a:cs typeface="Courier"/>
              </a:rPr>
              <a:t>CCCGACGACGGAGACAAGCCATGTCTCAAAAACTGTAGACGA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seq_49 </a:t>
            </a:r>
            <a:r>
              <a:rPr lang="en-US" sz="1000" b="1" dirty="0">
                <a:latin typeface="Courier"/>
                <a:cs typeface="Courier"/>
              </a:rPr>
              <a:t>GGTTATCCAGGAGACAAGGCTTGTCTCAAAAACCGCAGCGAG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seq_50 </a:t>
            </a:r>
            <a:r>
              <a:rPr lang="en-US" sz="1000" b="1" dirty="0">
                <a:latin typeface="Courier"/>
                <a:cs typeface="Courier"/>
              </a:rPr>
              <a:t>CGACGCAGTGGAGACAGCGGTTGTCTCAAAAAAGCGAAATAC 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65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65" y="2056686"/>
            <a:ext cx="87944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seq_1		TTCGAGAGCTCTCTCTCAAATAGCCCCTCCAAGTTATGTGCCTGGATGACCAGCTCATTACCCAGTCTGTTAACACGTCG</a:t>
            </a:r>
          </a:p>
          <a:p>
            <a:r>
              <a:rPr lang="en-US" sz="1000" b="1" dirty="0">
                <a:latin typeface="Courier"/>
                <a:cs typeface="Courier"/>
              </a:rPr>
              <a:t>seq_2		TCCGTAGCCAACTCTTCTGTGTAACCACCATGCCACCCTGGGGAGCAACTGACTTCCTTCAGTGAACGTCTCTGGAGACT</a:t>
            </a:r>
          </a:p>
          <a:p>
            <a:r>
              <a:rPr lang="en-US" sz="1000" b="1" dirty="0">
                <a:latin typeface="Courier"/>
                <a:cs typeface="Courier"/>
              </a:rPr>
              <a:t>seq_3		ACATCCTTGGTAGCCAATTCACTGTTCTATAAGTTCTTCGATTAAGTAACTCTTTTTCATCTGGTAAGCTTGGAAGTTTA</a:t>
            </a:r>
          </a:p>
          <a:p>
            <a:r>
              <a:rPr lang="en-US" sz="1000" b="1" dirty="0">
                <a:latin typeface="Courier"/>
                <a:cs typeface="Courier"/>
              </a:rPr>
              <a:t>seq_4		TGCGCAAGTTGCTTTGAAAGTTCACTTACGGGGGCGAACATAATGCGTTAAACGTGCTCACTAGTTACCAGATGGTTGTA</a:t>
            </a:r>
          </a:p>
          <a:p>
            <a:r>
              <a:rPr lang="en-US" sz="1000" b="1" dirty="0">
                <a:latin typeface="Courier"/>
                <a:cs typeface="Courier"/>
              </a:rPr>
              <a:t>seq_5		CCCCCGCTTCGGGTAAGTCTAGTAACCACCGAGCAGTGCTGGCGGAGTATCCCGAGGCACAATAGGGCTACACTACCTCT</a:t>
            </a:r>
          </a:p>
          <a:p>
            <a:r>
              <a:rPr lang="en-US" sz="1000" b="1" dirty="0">
                <a:latin typeface="Courier"/>
                <a:cs typeface="Courier"/>
              </a:rPr>
              <a:t>seq_6		CTGGGACACGTTGCGCCGCGGCTACAGGTCCCTCGCACCGGACTCTTCCTCTCTGTACGGTTGCTTCAATTCATGGGCAT</a:t>
            </a:r>
          </a:p>
          <a:p>
            <a:r>
              <a:rPr lang="en-US" sz="1000" b="1" dirty="0">
                <a:latin typeface="Courier"/>
                <a:cs typeface="Courier"/>
              </a:rPr>
              <a:t>seq_7		GCGGTCTACCCCCCTACTGATGTCATCGATAGTCCGTGCCCGTTCAGGAGAACTGTGTTCGACTCTTGAGCGGTCACTTC</a:t>
            </a:r>
          </a:p>
          <a:p>
            <a:r>
              <a:rPr lang="en-US" sz="1000" b="1" dirty="0">
                <a:latin typeface="Courier"/>
                <a:cs typeface="Courier"/>
              </a:rPr>
              <a:t>seq_8		GCCGATGTCGACATCTTCTTCCACCGATAGCCGCTGGCTCAATCTTCACGTACGACCTTTCTTTCTAACTTGCTACCTCC</a:t>
            </a:r>
          </a:p>
          <a:p>
            <a:r>
              <a:rPr lang="en-US" sz="1000" b="1" dirty="0">
                <a:latin typeface="Courier"/>
                <a:cs typeface="Courier"/>
              </a:rPr>
              <a:t>seq_9		CAGCAAGAATAATGTCTGCGGACTTGCGTGATTCTCTGTACTAACTGGTGTCATTCTACCATAGCAGACTAGATTGAGTT</a:t>
            </a:r>
          </a:p>
          <a:p>
            <a:r>
              <a:rPr lang="en-US" sz="1000" b="1" dirty="0">
                <a:latin typeface="Courier"/>
                <a:cs typeface="Courier"/>
              </a:rPr>
              <a:t>seq_10	GGAAAAAATGCGGTATATGACATCAGTTCAGATAGAACGATTCAATAGCAGGACTGGTCCTGCACTGCCAACACTGAGCG</a:t>
            </a:r>
          </a:p>
          <a:p>
            <a:endParaRPr lang="en-US" sz="1000" b="1" dirty="0" smtClean="0">
              <a:latin typeface="Courier"/>
              <a:cs typeface="Courier"/>
            </a:endParaRPr>
          </a:p>
          <a:p>
            <a:endParaRPr lang="en-US" sz="1000" b="1" dirty="0">
              <a:latin typeface="Courier"/>
              <a:cs typeface="Courier"/>
            </a:endParaRPr>
          </a:p>
          <a:p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>
                <a:latin typeface="Courier"/>
                <a:cs typeface="Courier"/>
              </a:rPr>
              <a:t>seq_41 GGGGTACAGCGAGACAAAGACTGTCTCAAAAATATATGACCA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seq_42 GTGTTGGTGAGAGACATGGGCTGTCTCAAAAACTGGTGGGCG</a:t>
            </a:r>
          </a:p>
          <a:p>
            <a:r>
              <a:rPr lang="en-US" sz="1000" b="1" dirty="0" smtClean="0">
                <a:latin typeface="Courier"/>
                <a:cs typeface="Courier"/>
              </a:rPr>
              <a:t>seq_43 </a:t>
            </a:r>
            <a:r>
              <a:rPr lang="en-US" sz="1000" b="1" dirty="0">
                <a:latin typeface="Courier"/>
                <a:cs typeface="Courier"/>
              </a:rPr>
              <a:t>CAACAACGTTGAGACAGGCGTTGTCTCAAAAAGTTATCTCTT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seq_44 </a:t>
            </a:r>
            <a:r>
              <a:rPr lang="en-US" sz="1000" b="1" dirty="0">
                <a:latin typeface="Courier"/>
                <a:cs typeface="Courier"/>
              </a:rPr>
              <a:t>TCCCTGAAGAGAGACAGCCCCTGTCTCAAAAACTCCAGGGCC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seq_45 </a:t>
            </a:r>
            <a:r>
              <a:rPr lang="en-US" sz="1000" b="1" dirty="0">
                <a:latin typeface="Courier"/>
                <a:cs typeface="Courier"/>
              </a:rPr>
              <a:t>GGGCTCGTATGAGACAACCCTTGTCTCAAAAATCGTGGGTTC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seq_46 </a:t>
            </a:r>
            <a:r>
              <a:rPr lang="en-US" sz="1000" b="1" dirty="0">
                <a:latin typeface="Courier"/>
                <a:cs typeface="Courier"/>
              </a:rPr>
              <a:t>CTTAAACCAGGAGACACGAAGTGTCTCAAAAATGATCCAGTT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seq_47 </a:t>
            </a:r>
            <a:r>
              <a:rPr lang="en-US" sz="1000" b="1" dirty="0">
                <a:latin typeface="Courier"/>
                <a:cs typeface="Courier"/>
              </a:rPr>
              <a:t>TGCCTCGATAGAGACAAGCATTGTCTCAAAAAGCGTTGGCCA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seq_48 </a:t>
            </a:r>
            <a:r>
              <a:rPr lang="en-US" sz="1000" b="1" dirty="0">
                <a:latin typeface="Courier"/>
                <a:cs typeface="Courier"/>
              </a:rPr>
              <a:t>CCCGACGACGGAGACAAGCCATGTCTCAAAAACTGTAGACGA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seq_49 </a:t>
            </a:r>
            <a:r>
              <a:rPr lang="en-US" sz="1000" b="1" dirty="0">
                <a:latin typeface="Courier"/>
                <a:cs typeface="Courier"/>
              </a:rPr>
              <a:t>GGTTATCCAGGAGACAAGGCTTGTCTCAAAAACCGCAGCGAG </a:t>
            </a:r>
            <a:endParaRPr lang="en-US" sz="1000" b="1" dirty="0" smtClean="0">
              <a:latin typeface="Courier"/>
              <a:cs typeface="Courier"/>
            </a:endParaRPr>
          </a:p>
          <a:p>
            <a:r>
              <a:rPr lang="en-US" sz="1000" b="1" dirty="0" smtClean="0">
                <a:latin typeface="Courier"/>
                <a:cs typeface="Courier"/>
              </a:rPr>
              <a:t>seq_50 </a:t>
            </a:r>
            <a:r>
              <a:rPr lang="en-US" sz="1000" b="1" dirty="0">
                <a:latin typeface="Courier"/>
                <a:cs typeface="Courier"/>
              </a:rPr>
              <a:t>CGACGCAGTGGAGACAGCGGTTGTCTCAAAAAAGCGAAATAC 		</a:t>
            </a:r>
            <a:endParaRPr lang="en-US" sz="1000" b="1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883" y="1570129"/>
            <a:ext cx="30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4 – Hairpin loop 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7832" y="6611779"/>
            <a:ext cx="5293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img.sparknotes.com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/figures/5/531c62f0d28ea4ccc5bf20ebe5828d16/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rhoindept.gif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7" y="1509104"/>
            <a:ext cx="4550274" cy="49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1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Sequences!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3568" y="6611779"/>
            <a:ext cx="4630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inst.eecs.berkeley.edu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/~ee127a/book/login/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exa_protein_folding.html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6770" y="2633099"/>
            <a:ext cx="66096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NEXT TIME:</a:t>
            </a:r>
          </a:p>
          <a:p>
            <a:endParaRPr lang="en-US" dirty="0"/>
          </a:p>
          <a:p>
            <a:r>
              <a:rPr lang="en-US" dirty="0" smtClean="0"/>
              <a:t>Install Anaconda Python</a:t>
            </a:r>
          </a:p>
          <a:p>
            <a:endParaRPr lang="en-US" dirty="0"/>
          </a:p>
          <a:p>
            <a:r>
              <a:rPr lang="en-US" dirty="0" smtClean="0"/>
              <a:t>Start in on Dive Into Python tutorials for strings, lists, and </a:t>
            </a:r>
            <a:r>
              <a:rPr lang="en-US" dirty="0" err="1" smtClean="0"/>
              <a:t>dicts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(you can also/alternatively use the Google or Python for Biologists</a:t>
            </a:r>
          </a:p>
          <a:p>
            <a:r>
              <a:rPr lang="en-US" dirty="0" smtClean="0"/>
              <a:t>Tutorials – they’re all free and linked on python resources in Canvas)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9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326" y="5996226"/>
            <a:ext cx="4548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rgbClr val="7F7F7F"/>
                </a:solidFill>
              </a:rPr>
              <a:t>Estrogen receptor image: 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 smtClean="0">
                <a:solidFill>
                  <a:srgbClr val="7F7F7F"/>
                </a:solidFill>
              </a:rPr>
              <a:t>Estrogen_receptor</a:t>
            </a:r>
            <a:endParaRPr lang="en-US" sz="1000" dirty="0" smtClean="0">
              <a:solidFill>
                <a:srgbClr val="7F7F7F"/>
              </a:solidFill>
            </a:endParaRPr>
          </a:p>
          <a:p>
            <a:r>
              <a:rPr lang="en-US" sz="1000" dirty="0" err="1" smtClean="0">
                <a:solidFill>
                  <a:srgbClr val="7F7F7F"/>
                </a:solidFill>
              </a:rPr>
              <a:t>Txn</a:t>
            </a:r>
            <a:r>
              <a:rPr lang="en-US" sz="1000" dirty="0" smtClean="0">
                <a:solidFill>
                  <a:srgbClr val="7F7F7F"/>
                </a:solidFill>
              </a:rPr>
              <a:t> image: Molecular Biology: Principles and Practice  </a:t>
            </a:r>
            <a:r>
              <a:rPr lang="de-DE" sz="1000" dirty="0" smtClean="0">
                <a:solidFill>
                  <a:srgbClr val="7F7F7F"/>
                </a:solidFill>
              </a:rPr>
              <a:t>© 2012 W.H Freeman </a:t>
            </a:r>
            <a:r>
              <a:rPr lang="de-DE" sz="1000" dirty="0" err="1" smtClean="0">
                <a:solidFill>
                  <a:srgbClr val="7F7F7F"/>
                </a:solidFill>
              </a:rPr>
              <a:t>and</a:t>
            </a:r>
            <a:r>
              <a:rPr lang="de-DE" sz="1000" dirty="0" smtClean="0">
                <a:solidFill>
                  <a:srgbClr val="7F7F7F"/>
                </a:solidFill>
              </a:rPr>
              <a:t> Company.  </a:t>
            </a:r>
            <a:r>
              <a:rPr lang="de-DE" sz="1000" dirty="0" err="1" smtClean="0">
                <a:solidFill>
                  <a:srgbClr val="7F7F7F"/>
                </a:solidFill>
              </a:rPr>
              <a:t>Adipocyte</a:t>
            </a:r>
            <a:r>
              <a:rPr lang="de-DE" sz="1000" dirty="0" smtClean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browning</a:t>
            </a:r>
            <a:r>
              <a:rPr lang="de-DE" sz="1000" dirty="0">
                <a:solidFill>
                  <a:srgbClr val="7F7F7F"/>
                </a:solidFill>
              </a:rPr>
              <a:t>: http://</a:t>
            </a:r>
            <a:r>
              <a:rPr lang="de-DE" sz="1000" dirty="0" err="1">
                <a:solidFill>
                  <a:srgbClr val="7F7F7F"/>
                </a:solidFill>
              </a:rPr>
              <a:t>compbio.mit.edu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>
                <a:solidFill>
                  <a:srgbClr val="7F7F7F"/>
                </a:solidFill>
              </a:rPr>
              <a:t>publications</a:t>
            </a:r>
            <a:r>
              <a:rPr lang="de-DE" sz="1000" dirty="0">
                <a:solidFill>
                  <a:srgbClr val="7F7F7F"/>
                </a:solidFill>
              </a:rPr>
              <a:t>/139_Claussnitzer_NEJM_15.</a:t>
            </a:r>
            <a:r>
              <a:rPr lang="de-DE" sz="1000" dirty="0" smtClean="0">
                <a:solidFill>
                  <a:srgbClr val="7F7F7F"/>
                </a:solidFill>
              </a:rPr>
              <a:t>pdf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1" y="4952875"/>
            <a:ext cx="1141255" cy="85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4957" y="5694187"/>
            <a:ext cx="280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Molecules &amp; </a:t>
            </a:r>
          </a:p>
          <a:p>
            <a:r>
              <a:rPr lang="en-US" dirty="0" smtClean="0"/>
              <a:t>Macromolecular Complexes</a:t>
            </a:r>
          </a:p>
        </p:txBody>
      </p:sp>
      <p:sp>
        <p:nvSpPr>
          <p:cNvPr id="7" name="Bent Arrow 6"/>
          <p:cNvSpPr/>
          <p:nvPr/>
        </p:nvSpPr>
        <p:spPr>
          <a:xfrm>
            <a:off x="998520" y="2757644"/>
            <a:ext cx="758413" cy="2100677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5" y="2509241"/>
            <a:ext cx="1889217" cy="1012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895" y="18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Cellular processes</a:t>
            </a:r>
            <a:r>
              <a:rPr lang="en-US" dirty="0"/>
              <a:t> </a:t>
            </a:r>
            <a:r>
              <a:rPr lang="en-US" dirty="0" smtClean="0"/>
              <a:t>&amp; Metabolism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2613" y="3536613"/>
            <a:ext cx="287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Regulation of transcription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and translation, metabolic networks)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4887" y="6211669"/>
            <a:ext cx="226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DNA sequence analysis,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protein folding, RNA folding)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0800000" flipH="1" flipV="1">
            <a:off x="3780152" y="2340096"/>
            <a:ext cx="842174" cy="578632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1108" y="15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Organismal </a:t>
            </a:r>
          </a:p>
          <a:p>
            <a:r>
              <a:rPr lang="en-US" dirty="0" smtClean="0"/>
              <a:t>health or disease</a:t>
            </a:r>
          </a:p>
        </p:txBody>
      </p:sp>
      <p:pic>
        <p:nvPicPr>
          <p:cNvPr id="10" name="Picture 9" descr="Screen Shot 2017-01-02 at 5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6" y="2170778"/>
            <a:ext cx="1864690" cy="1469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3856" y="3552899"/>
            <a:ext cx="2002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development; </a:t>
            </a:r>
            <a:endParaRPr lang="en-US" sz="1400" dirty="0">
              <a:solidFill>
                <a:srgbClr val="7F7F7F"/>
              </a:solidFill>
            </a:endParaRPr>
          </a:p>
          <a:p>
            <a:r>
              <a:rPr lang="en-US" sz="1400" dirty="0" smtClean="0">
                <a:solidFill>
                  <a:srgbClr val="7F7F7F"/>
                </a:solidFill>
              </a:rPr>
              <a:t>Immunity;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modeling neural biology)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6730" y="-65526"/>
            <a:ext cx="9795961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rgbClr val="FA980E"/>
                </a:solidFill>
              </a:rPr>
              <a:t>Computational Biology: </a:t>
            </a:r>
            <a:r>
              <a:rPr lang="en-US" sz="3600" dirty="0" err="1" smtClean="0"/>
              <a:t>Commandline</a:t>
            </a:r>
            <a:r>
              <a:rPr lang="en-US" sz="3600" dirty="0" smtClean="0"/>
              <a:t> </a:t>
            </a:r>
            <a:r>
              <a:rPr lang="en-US" sz="3600" dirty="0" smtClean="0"/>
              <a:t>Basics</a:t>
            </a:r>
            <a:br>
              <a:rPr lang="en-US" sz="3600" dirty="0" smtClean="0"/>
            </a:br>
            <a:endParaRPr lang="en-US" sz="3600" dirty="0">
              <a:solidFill>
                <a:srgbClr val="CE7D0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7401" y="5398956"/>
            <a:ext cx="6400800" cy="1047648"/>
          </a:xfrm>
        </p:spPr>
        <p:txBody>
          <a:bodyPr>
            <a:normAutofit fontScale="32500" lnSpcReduction="20000"/>
          </a:bodyPr>
          <a:lstStyle/>
          <a:p>
            <a:r>
              <a:rPr lang="en-US" sz="7400" dirty="0" smtClean="0"/>
              <a:t>Dr. Jesse Zaneveld</a:t>
            </a:r>
          </a:p>
          <a:p>
            <a:r>
              <a:rPr lang="en-US" dirty="0" smtClean="0"/>
              <a:t>Assistant Professor </a:t>
            </a:r>
          </a:p>
          <a:p>
            <a:r>
              <a:rPr lang="en-US" dirty="0" smtClean="0"/>
              <a:t>University of Washington Bothell</a:t>
            </a:r>
          </a:p>
          <a:p>
            <a:r>
              <a:rPr lang="en-US" dirty="0" err="1" smtClean="0"/>
              <a:t>zaneveld@uw.edu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" y="6447610"/>
            <a:ext cx="2810107" cy="287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52" y="1604463"/>
            <a:ext cx="5288096" cy="3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0753" y="176240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Belligerent Madness" charset="0"/>
                <a:ea typeface="Belligerent Madness" charset="0"/>
                <a:cs typeface="Belligerent Madness" charset="0"/>
              </a:rPr>
              <a:t>Move files!</a:t>
            </a:r>
            <a:endParaRPr lang="en-US">
              <a:latin typeface="Belligerent Madness" charset="0"/>
              <a:ea typeface="Belligerent Madness" charset="0"/>
              <a:cs typeface="Belligerent Madn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0273" y="252431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Run </a:t>
            </a:r>
            <a:r>
              <a:rPr lang="en-US" smtClean="0">
                <a:latin typeface="Bauhaus 93" charset="0"/>
                <a:ea typeface="Bauhaus 93" charset="0"/>
                <a:cs typeface="Bauhaus 93" charset="0"/>
              </a:rPr>
              <a:t>programs!</a:t>
            </a:r>
            <a:endParaRPr lang="en-US" dirty="0" smtClean="0"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0753" y="327093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yuthaya" charset="-34"/>
                <a:ea typeface="Ayuthaya" charset="-34"/>
                <a:cs typeface="Ayuthaya" charset="-34"/>
              </a:rPr>
              <a:t>Read text!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90753" y="3863664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yuthaya" charset="-34"/>
                <a:ea typeface="Ayuthaya" charset="-34"/>
                <a:cs typeface="Ayuthaya" charset="-34"/>
              </a:rPr>
              <a:t>Write scripts!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90752" y="4443305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tencil Std" charset="0"/>
                <a:ea typeface="Stencil Std" charset="0"/>
                <a:cs typeface="Stencil Std" charset="0"/>
              </a:rPr>
              <a:t>Connect to a server!</a:t>
            </a:r>
          </a:p>
        </p:txBody>
      </p:sp>
    </p:spTree>
    <p:extLst>
      <p:ext uri="{BB962C8B-B14F-4D97-AF65-F5344CB8AC3E}">
        <p14:creationId xmlns:p14="http://schemas.microsoft.com/office/powerpoint/2010/main" val="115059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0753" y="176240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Belligerent Madness" charset="0"/>
                <a:ea typeface="Belligerent Madness" charset="0"/>
                <a:cs typeface="Belligerent Madness" charset="0"/>
              </a:rPr>
              <a:t>Move files!</a:t>
            </a:r>
            <a:endParaRPr lang="en-US">
              <a:latin typeface="Belligerent Madness" charset="0"/>
              <a:ea typeface="Belligerent Madness" charset="0"/>
              <a:cs typeface="Belligerent Madn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0273" y="252431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Run </a:t>
            </a:r>
            <a:r>
              <a:rPr lang="en-US" smtClean="0">
                <a:latin typeface="Bauhaus 93" charset="0"/>
                <a:ea typeface="Bauhaus 93" charset="0"/>
                <a:cs typeface="Bauhaus 93" charset="0"/>
              </a:rPr>
              <a:t>programs!</a:t>
            </a:r>
            <a:endParaRPr lang="en-US" dirty="0" smtClean="0"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0753" y="327093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yuthaya" charset="-34"/>
                <a:ea typeface="Ayuthaya" charset="-34"/>
                <a:cs typeface="Ayuthaya" charset="-34"/>
              </a:rPr>
              <a:t>Read text!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90753" y="3863664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yuthaya" charset="-34"/>
                <a:ea typeface="Ayuthaya" charset="-34"/>
                <a:cs typeface="Ayuthaya" charset="-34"/>
              </a:rPr>
              <a:t>Write scripts!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90752" y="4443305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Stencil Std" charset="0"/>
                <a:ea typeface="Stencil Std" charset="0"/>
                <a:cs typeface="Stencil Std" charset="0"/>
              </a:rPr>
              <a:t>Connect to a server!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4334494" y="4401212"/>
            <a:ext cx="339435" cy="339435"/>
          </a:xfrm>
          <a:prstGeom prst="star5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9613" y="1713297"/>
            <a:ext cx="1756145" cy="2160726"/>
            <a:chOff x="7143031" y="1606866"/>
            <a:chExt cx="1756145" cy="2160726"/>
          </a:xfrm>
        </p:grpSpPr>
        <p:grpSp>
          <p:nvGrpSpPr>
            <p:cNvPr id="42" name="Group 41"/>
            <p:cNvGrpSpPr/>
            <p:nvPr/>
          </p:nvGrpSpPr>
          <p:grpSpPr>
            <a:xfrm>
              <a:off x="7143031" y="1606866"/>
              <a:ext cx="1577163" cy="1981200"/>
              <a:chOff x="7169613" y="1633992"/>
              <a:chExt cx="1577163" cy="1981200"/>
            </a:xfrm>
          </p:grpSpPr>
          <p:sp>
            <p:nvSpPr>
              <p:cNvPr id="35" name="Cube 34"/>
              <p:cNvSpPr/>
              <p:nvPr/>
            </p:nvSpPr>
            <p:spPr>
              <a:xfrm rot="16200000">
                <a:off x="6967595" y="18360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/>
              <p:cNvSpPr/>
              <p:nvPr/>
            </p:nvSpPr>
            <p:spPr>
              <a:xfrm rot="16200000">
                <a:off x="7119995" y="19884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ube 36"/>
              <p:cNvSpPr/>
              <p:nvPr/>
            </p:nvSpPr>
            <p:spPr>
              <a:xfrm rot="16200000">
                <a:off x="7272395" y="21408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37"/>
              <p:cNvSpPr/>
              <p:nvPr/>
            </p:nvSpPr>
            <p:spPr>
              <a:xfrm rot="16200000">
                <a:off x="7424795" y="22932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/>
              <p:cNvSpPr/>
              <p:nvPr/>
            </p:nvSpPr>
            <p:spPr>
              <a:xfrm rot="16200000">
                <a:off x="7577195" y="24456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Cube 39"/>
            <p:cNvSpPr/>
            <p:nvPr/>
          </p:nvSpPr>
          <p:spPr>
            <a:xfrm rot="16200000">
              <a:off x="7729595" y="2598010"/>
              <a:ext cx="1371600" cy="967563"/>
            </a:xfrm>
            <a:prstGeom prst="cube">
              <a:avLst>
                <a:gd name="adj" fmla="val 9909"/>
              </a:avLst>
            </a:prstGeom>
            <a:gradFill>
              <a:gsLst>
                <a:gs pos="44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626813" y="3963500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 nodes</a:t>
            </a:r>
            <a:endParaRPr lang="en-US" dirty="0"/>
          </a:p>
        </p:txBody>
      </p:sp>
      <p:sp>
        <p:nvSpPr>
          <p:cNvPr id="44" name="Cube 43"/>
          <p:cNvSpPr/>
          <p:nvPr/>
        </p:nvSpPr>
        <p:spPr>
          <a:xfrm rot="16200000">
            <a:off x="5208391" y="2354149"/>
            <a:ext cx="1371600" cy="967563"/>
          </a:xfrm>
          <a:prstGeom prst="cube">
            <a:avLst>
              <a:gd name="adj" fmla="val 9909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269168" y="3659576"/>
            <a:ext cx="136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head</a:t>
            </a:r>
          </a:p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9304175">
            <a:off x="6466134" y="2722445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0103724">
            <a:off x="6574616" y="2791704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0829292">
            <a:off x="6630722" y="2894599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6714652" y="2999498"/>
            <a:ext cx="91216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361861">
            <a:off x="6708214" y="3141362"/>
            <a:ext cx="1100158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137387">
            <a:off x="6560937" y="3289908"/>
            <a:ext cx="1277587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4681000" y="2559390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0800000">
            <a:off x="4642482" y="2889945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693153" y="2245207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ssh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6497580" y="2244746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qsub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48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05100" y="5028263"/>
            <a:ext cx="18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Terminal (</a:t>
            </a:r>
            <a:r>
              <a:rPr lang="en-US" sz="1400" dirty="0" err="1" smtClean="0"/>
              <a:t>MacOSX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PowerShell (Windows)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9613" y="1713297"/>
            <a:ext cx="1756145" cy="2160726"/>
            <a:chOff x="7143031" y="1606866"/>
            <a:chExt cx="1756145" cy="2160726"/>
          </a:xfrm>
        </p:grpSpPr>
        <p:grpSp>
          <p:nvGrpSpPr>
            <p:cNvPr id="42" name="Group 41"/>
            <p:cNvGrpSpPr/>
            <p:nvPr/>
          </p:nvGrpSpPr>
          <p:grpSpPr>
            <a:xfrm>
              <a:off x="7143031" y="1606866"/>
              <a:ext cx="1577163" cy="1981200"/>
              <a:chOff x="7169613" y="1633992"/>
              <a:chExt cx="1577163" cy="1981200"/>
            </a:xfrm>
          </p:grpSpPr>
          <p:sp>
            <p:nvSpPr>
              <p:cNvPr id="35" name="Cube 34"/>
              <p:cNvSpPr/>
              <p:nvPr/>
            </p:nvSpPr>
            <p:spPr>
              <a:xfrm rot="16200000">
                <a:off x="6967595" y="18360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/>
              <p:cNvSpPr/>
              <p:nvPr/>
            </p:nvSpPr>
            <p:spPr>
              <a:xfrm rot="16200000">
                <a:off x="7119995" y="19884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ube 36"/>
              <p:cNvSpPr/>
              <p:nvPr/>
            </p:nvSpPr>
            <p:spPr>
              <a:xfrm rot="16200000">
                <a:off x="7272395" y="21408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37"/>
              <p:cNvSpPr/>
              <p:nvPr/>
            </p:nvSpPr>
            <p:spPr>
              <a:xfrm rot="16200000">
                <a:off x="7424795" y="22932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/>
              <p:cNvSpPr/>
              <p:nvPr/>
            </p:nvSpPr>
            <p:spPr>
              <a:xfrm rot="16200000">
                <a:off x="7577195" y="24456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Cube 39"/>
            <p:cNvSpPr/>
            <p:nvPr/>
          </p:nvSpPr>
          <p:spPr>
            <a:xfrm rot="16200000">
              <a:off x="7729595" y="2598010"/>
              <a:ext cx="1371600" cy="967563"/>
            </a:xfrm>
            <a:prstGeom prst="cube">
              <a:avLst>
                <a:gd name="adj" fmla="val 9909"/>
              </a:avLst>
            </a:prstGeom>
            <a:gradFill>
              <a:gsLst>
                <a:gs pos="44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626813" y="3963500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 nodes</a:t>
            </a:r>
            <a:endParaRPr lang="en-US" dirty="0"/>
          </a:p>
        </p:txBody>
      </p:sp>
      <p:sp>
        <p:nvSpPr>
          <p:cNvPr id="44" name="Cube 43"/>
          <p:cNvSpPr/>
          <p:nvPr/>
        </p:nvSpPr>
        <p:spPr>
          <a:xfrm rot="16200000">
            <a:off x="5208391" y="2354149"/>
            <a:ext cx="1371600" cy="967563"/>
          </a:xfrm>
          <a:prstGeom prst="cube">
            <a:avLst>
              <a:gd name="adj" fmla="val 9909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269168" y="3659576"/>
            <a:ext cx="136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head</a:t>
            </a:r>
          </a:p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9304175">
            <a:off x="6466134" y="2722445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0103724">
            <a:off x="6574616" y="2791704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0829292">
            <a:off x="6630722" y="2894599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6714652" y="2999498"/>
            <a:ext cx="91216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361861">
            <a:off x="6708214" y="3141362"/>
            <a:ext cx="1100158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137387">
            <a:off x="6560937" y="3289908"/>
            <a:ext cx="1277587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4681000" y="2559390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0800000">
            <a:off x="4642482" y="2889945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4667989" y="5120341"/>
            <a:ext cx="224647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910939" y="5014657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ssh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988624" y="5047819"/>
            <a:ext cx="13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system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341936" y="512034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693153" y="2245207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ssh</a:t>
            </a:r>
            <a:endParaRPr lang="en-US" sz="1400" dirty="0"/>
          </a:p>
        </p:txBody>
      </p:sp>
      <p:sp>
        <p:nvSpPr>
          <p:cNvPr id="62" name="Right Arrow 61"/>
          <p:cNvSpPr/>
          <p:nvPr/>
        </p:nvSpPr>
        <p:spPr>
          <a:xfrm>
            <a:off x="5433451" y="5120044"/>
            <a:ext cx="224647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 rot="16200000">
            <a:off x="5516412" y="4806091"/>
            <a:ext cx="1371600" cy="967563"/>
          </a:xfrm>
          <a:prstGeom prst="cube">
            <a:avLst>
              <a:gd name="adj" fmla="val 9909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051401" y="6060590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ndale Mono" charset="0"/>
              </a:rPr>
              <a:t>crick.cgrb.oregonstate.edu</a:t>
            </a:r>
            <a:endParaRPr lang="en-US" sz="1200" dirty="0">
              <a:effectLst/>
              <a:latin typeface="Andale Mon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97580" y="2244746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qsub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80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67" y="3384468"/>
            <a:ext cx="1684543" cy="3099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08810" y="1441697"/>
            <a:ext cx="4437865" cy="5218382"/>
            <a:chOff x="524267" y="1417946"/>
            <a:chExt cx="4437865" cy="52183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67" y="1417946"/>
              <a:ext cx="4437865" cy="506598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76667" y="3289466"/>
              <a:ext cx="4285465" cy="3346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scp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33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copy a file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scp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scp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33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copy a file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scp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67920" y="2418366"/>
            <a:ext cx="10325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charset="0"/>
              </a:rPr>
              <a:t>usage: </a:t>
            </a:r>
            <a:r>
              <a:rPr lang="en-US" sz="1200" dirty="0" err="1">
                <a:latin typeface="Andale Mono" charset="0"/>
              </a:rPr>
              <a:t>scp</a:t>
            </a:r>
            <a:r>
              <a:rPr lang="en-US" sz="1200" dirty="0">
                <a:latin typeface="Andale Mono" charset="0"/>
              </a:rPr>
              <a:t> [-12346BCEpqrv] [-c cipher] [-F </a:t>
            </a:r>
            <a:r>
              <a:rPr lang="en-US" sz="1200" dirty="0" err="1">
                <a:latin typeface="Andale Mono" charset="0"/>
              </a:rPr>
              <a:t>ssh_config</a:t>
            </a:r>
            <a:r>
              <a:rPr lang="en-US" sz="1200" dirty="0">
                <a:latin typeface="Andale Mono" charset="0"/>
              </a:rPr>
              <a:t>] [-</a:t>
            </a:r>
            <a:r>
              <a:rPr lang="en-US" sz="1200" dirty="0" err="1">
                <a:latin typeface="Andale Mono" charset="0"/>
              </a:rPr>
              <a:t>i</a:t>
            </a:r>
            <a:r>
              <a:rPr lang="en-US" sz="1200" dirty="0">
                <a:latin typeface="Andale Mono" charset="0"/>
              </a:rPr>
              <a:t> </a:t>
            </a:r>
            <a:r>
              <a:rPr lang="en-US" sz="1200" dirty="0" err="1">
                <a:latin typeface="Andale Mono" charset="0"/>
              </a:rPr>
              <a:t>identity_file</a:t>
            </a:r>
            <a:r>
              <a:rPr lang="en-US" sz="1200" dirty="0">
                <a:latin typeface="Andale Mono" charset="0"/>
              </a:rPr>
              <a:t>]</a:t>
            </a:r>
          </a:p>
          <a:p>
            <a:r>
              <a:rPr lang="en-US" sz="1200" dirty="0">
                <a:latin typeface="Andale Mono" charset="0"/>
              </a:rPr>
              <a:t>           [-l limit] [-o </a:t>
            </a:r>
            <a:r>
              <a:rPr lang="en-US" sz="1200" dirty="0" err="1">
                <a:latin typeface="Andale Mono" charset="0"/>
              </a:rPr>
              <a:t>ssh_option</a:t>
            </a:r>
            <a:r>
              <a:rPr lang="en-US" sz="1200" dirty="0">
                <a:latin typeface="Andale Mono" charset="0"/>
              </a:rPr>
              <a:t>] [-P port] [-S program]</a:t>
            </a:r>
          </a:p>
          <a:p>
            <a:r>
              <a:rPr lang="en-US" sz="1200" dirty="0">
                <a:latin typeface="Andale Mono" charset="0"/>
              </a:rPr>
              <a:t>           [[user@]host1:]file1 ... [[user@]host2:]file2</a:t>
            </a:r>
            <a:endParaRPr lang="en-US" sz="1200" dirty="0">
              <a:effectLst/>
              <a:latin typeface="Andale Mono" charset="0"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660074" y="2826326"/>
            <a:ext cx="1923802" cy="238371"/>
          </a:xfrm>
          <a:prstGeom prst="frame">
            <a:avLst>
              <a:gd name="adj1" fmla="val 3767"/>
            </a:avLst>
          </a:prstGeom>
          <a:solidFill>
            <a:srgbClr val="99EE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4940891" y="2841676"/>
            <a:ext cx="1923802" cy="238371"/>
          </a:xfrm>
          <a:prstGeom prst="frame">
            <a:avLst>
              <a:gd name="adj1" fmla="val 3767"/>
            </a:avLst>
          </a:prstGeom>
          <a:solidFill>
            <a:srgbClr val="CE7D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326" y="5996226"/>
            <a:ext cx="4548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rgbClr val="7F7F7F"/>
                </a:solidFill>
              </a:rPr>
              <a:t>Estrogen receptor image: 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 smtClean="0">
                <a:solidFill>
                  <a:srgbClr val="7F7F7F"/>
                </a:solidFill>
              </a:rPr>
              <a:t>Estrogen_receptor</a:t>
            </a:r>
            <a:endParaRPr lang="en-US" sz="1000" dirty="0" smtClean="0">
              <a:solidFill>
                <a:srgbClr val="7F7F7F"/>
              </a:solidFill>
            </a:endParaRPr>
          </a:p>
          <a:p>
            <a:r>
              <a:rPr lang="en-US" sz="1000" dirty="0" err="1" smtClean="0">
                <a:solidFill>
                  <a:srgbClr val="7F7F7F"/>
                </a:solidFill>
              </a:rPr>
              <a:t>Txn</a:t>
            </a:r>
            <a:r>
              <a:rPr lang="en-US" sz="1000" dirty="0" smtClean="0">
                <a:solidFill>
                  <a:srgbClr val="7F7F7F"/>
                </a:solidFill>
              </a:rPr>
              <a:t> image: Molecular Biology: Principles and Practice  </a:t>
            </a:r>
            <a:r>
              <a:rPr lang="de-DE" sz="1000" dirty="0" smtClean="0">
                <a:solidFill>
                  <a:srgbClr val="7F7F7F"/>
                </a:solidFill>
              </a:rPr>
              <a:t>© 2012 W.H Freeman </a:t>
            </a:r>
            <a:r>
              <a:rPr lang="de-DE" sz="1000" dirty="0" err="1" smtClean="0">
                <a:solidFill>
                  <a:srgbClr val="7F7F7F"/>
                </a:solidFill>
              </a:rPr>
              <a:t>and</a:t>
            </a:r>
            <a:r>
              <a:rPr lang="de-DE" sz="1000" dirty="0" smtClean="0">
                <a:solidFill>
                  <a:srgbClr val="7F7F7F"/>
                </a:solidFill>
              </a:rPr>
              <a:t> Company.  </a:t>
            </a:r>
            <a:r>
              <a:rPr lang="de-DE" sz="1000" dirty="0" err="1" smtClean="0">
                <a:solidFill>
                  <a:srgbClr val="7F7F7F"/>
                </a:solidFill>
              </a:rPr>
              <a:t>Adipocyte</a:t>
            </a:r>
            <a:r>
              <a:rPr lang="de-DE" sz="1000" dirty="0" smtClean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browning</a:t>
            </a:r>
            <a:r>
              <a:rPr lang="de-DE" sz="1000" dirty="0">
                <a:solidFill>
                  <a:srgbClr val="7F7F7F"/>
                </a:solidFill>
              </a:rPr>
              <a:t>: http://</a:t>
            </a:r>
            <a:r>
              <a:rPr lang="de-DE" sz="1000" dirty="0" err="1">
                <a:solidFill>
                  <a:srgbClr val="7F7F7F"/>
                </a:solidFill>
              </a:rPr>
              <a:t>compbio.mit.edu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>
                <a:solidFill>
                  <a:srgbClr val="7F7F7F"/>
                </a:solidFill>
              </a:rPr>
              <a:t>publications</a:t>
            </a:r>
            <a:r>
              <a:rPr lang="de-DE" sz="1000" dirty="0">
                <a:solidFill>
                  <a:srgbClr val="7F7F7F"/>
                </a:solidFill>
              </a:rPr>
              <a:t>/139_Claussnitzer_NEJM_15.</a:t>
            </a:r>
            <a:r>
              <a:rPr lang="de-DE" sz="1000" dirty="0" smtClean="0">
                <a:solidFill>
                  <a:srgbClr val="7F7F7F"/>
                </a:solidFill>
              </a:rPr>
              <a:t>pdf </a:t>
            </a:r>
            <a:r>
              <a:rPr lang="de-DE" sz="1000" dirty="0" err="1" smtClean="0">
                <a:solidFill>
                  <a:srgbClr val="7F7F7F"/>
                </a:solidFill>
              </a:rPr>
              <a:t>Ecosystem</a:t>
            </a:r>
            <a:r>
              <a:rPr lang="de-DE" sz="1000" dirty="0" smtClean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model</a:t>
            </a:r>
            <a:r>
              <a:rPr lang="de-DE" sz="1000" dirty="0">
                <a:solidFill>
                  <a:srgbClr val="7F7F7F"/>
                </a:solidFill>
              </a:rPr>
              <a:t>: http://</a:t>
            </a:r>
            <a:r>
              <a:rPr lang="de-DE" sz="1000" dirty="0" err="1">
                <a:solidFill>
                  <a:srgbClr val="7F7F7F"/>
                </a:solidFill>
              </a:rPr>
              <a:t>www.meece.eu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>
                <a:solidFill>
                  <a:srgbClr val="7F7F7F"/>
                </a:solidFill>
              </a:rPr>
              <a:t>library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 smtClean="0">
                <a:solidFill>
                  <a:srgbClr val="7F7F7F"/>
                </a:solidFill>
              </a:rPr>
              <a:t>ersem.html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1" y="4952875"/>
            <a:ext cx="1141255" cy="85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4957" y="5694187"/>
            <a:ext cx="280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Molecules &amp; </a:t>
            </a:r>
          </a:p>
          <a:p>
            <a:r>
              <a:rPr lang="en-US" dirty="0" smtClean="0"/>
              <a:t>Macromolecular Complexes</a:t>
            </a:r>
          </a:p>
        </p:txBody>
      </p:sp>
      <p:sp>
        <p:nvSpPr>
          <p:cNvPr id="7" name="Bent Arrow 6"/>
          <p:cNvSpPr/>
          <p:nvPr/>
        </p:nvSpPr>
        <p:spPr>
          <a:xfrm>
            <a:off x="998520" y="2757644"/>
            <a:ext cx="758413" cy="2100677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5" y="2509241"/>
            <a:ext cx="1889217" cy="1012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895" y="18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Cellular processes</a:t>
            </a:r>
            <a:r>
              <a:rPr lang="en-US" dirty="0"/>
              <a:t> </a:t>
            </a:r>
            <a:r>
              <a:rPr lang="en-US" dirty="0" smtClean="0"/>
              <a:t>&amp; Metabolism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2613" y="3536613"/>
            <a:ext cx="287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Regulation of transcription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and translation, metabolic networks)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4887" y="6211669"/>
            <a:ext cx="226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DNA sequence analysis,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protein folding, RNA folding)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0800000" flipH="1" flipV="1">
            <a:off x="3780152" y="2340096"/>
            <a:ext cx="842174" cy="578632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1108" y="15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Organismal </a:t>
            </a:r>
          </a:p>
          <a:p>
            <a:r>
              <a:rPr lang="en-US" dirty="0" smtClean="0"/>
              <a:t>health or disease</a:t>
            </a:r>
          </a:p>
        </p:txBody>
      </p:sp>
      <p:pic>
        <p:nvPicPr>
          <p:cNvPr id="10" name="Picture 9" descr="Screen Shot 2017-01-02 at 5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6" y="2170778"/>
            <a:ext cx="1864690" cy="1469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3856" y="3552899"/>
            <a:ext cx="2002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development; </a:t>
            </a:r>
            <a:endParaRPr lang="en-US" sz="1400" dirty="0">
              <a:solidFill>
                <a:srgbClr val="7F7F7F"/>
              </a:solidFill>
            </a:endParaRPr>
          </a:p>
          <a:p>
            <a:r>
              <a:rPr lang="en-US" sz="1400" dirty="0" smtClean="0">
                <a:solidFill>
                  <a:srgbClr val="7F7F7F"/>
                </a:solidFill>
              </a:rPr>
              <a:t>Immunity;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modeling neural biology)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 flipH="1" flipV="1">
            <a:off x="6247985" y="1366133"/>
            <a:ext cx="842174" cy="578632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8543" y="725776"/>
            <a:ext cx="224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Ecosystems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543" y="1095108"/>
            <a:ext cx="1662449" cy="19062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78543" y="3027599"/>
            <a:ext cx="194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ecosystem models)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scp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33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copy a file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scp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67920" y="2418366"/>
            <a:ext cx="10325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charset="0"/>
              </a:rPr>
              <a:t>usage: </a:t>
            </a:r>
            <a:r>
              <a:rPr lang="en-US" sz="1200" dirty="0" err="1">
                <a:latin typeface="Andale Mono" charset="0"/>
              </a:rPr>
              <a:t>scp</a:t>
            </a:r>
            <a:r>
              <a:rPr lang="en-US" sz="1200" dirty="0">
                <a:latin typeface="Andale Mono" charset="0"/>
              </a:rPr>
              <a:t> [-12346BCEpqrv] [-c cipher] [-F </a:t>
            </a:r>
            <a:r>
              <a:rPr lang="en-US" sz="1200" dirty="0" err="1">
                <a:latin typeface="Andale Mono" charset="0"/>
              </a:rPr>
              <a:t>ssh_config</a:t>
            </a:r>
            <a:r>
              <a:rPr lang="en-US" sz="1200" dirty="0">
                <a:latin typeface="Andale Mono" charset="0"/>
              </a:rPr>
              <a:t>] [-</a:t>
            </a:r>
            <a:r>
              <a:rPr lang="en-US" sz="1200" dirty="0" err="1">
                <a:latin typeface="Andale Mono" charset="0"/>
              </a:rPr>
              <a:t>i</a:t>
            </a:r>
            <a:r>
              <a:rPr lang="en-US" sz="1200" dirty="0">
                <a:latin typeface="Andale Mono" charset="0"/>
              </a:rPr>
              <a:t> </a:t>
            </a:r>
            <a:r>
              <a:rPr lang="en-US" sz="1200" dirty="0" err="1">
                <a:latin typeface="Andale Mono" charset="0"/>
              </a:rPr>
              <a:t>identity_file</a:t>
            </a:r>
            <a:r>
              <a:rPr lang="en-US" sz="1200" dirty="0">
                <a:latin typeface="Andale Mono" charset="0"/>
              </a:rPr>
              <a:t>]</a:t>
            </a:r>
          </a:p>
          <a:p>
            <a:r>
              <a:rPr lang="en-US" sz="1200" dirty="0">
                <a:latin typeface="Andale Mono" charset="0"/>
              </a:rPr>
              <a:t>           [-l limit] [-o </a:t>
            </a:r>
            <a:r>
              <a:rPr lang="en-US" sz="1200" dirty="0" err="1">
                <a:latin typeface="Andale Mono" charset="0"/>
              </a:rPr>
              <a:t>ssh_option</a:t>
            </a:r>
            <a:r>
              <a:rPr lang="en-US" sz="1200" dirty="0">
                <a:latin typeface="Andale Mono" charset="0"/>
              </a:rPr>
              <a:t>] [-P port] [-S program]</a:t>
            </a:r>
          </a:p>
          <a:p>
            <a:r>
              <a:rPr lang="en-US" sz="1200" dirty="0">
                <a:latin typeface="Andale Mono" charset="0"/>
              </a:rPr>
              <a:t>           [[user@]host1:]file1 ... [[user@]host2:]file2</a:t>
            </a:r>
            <a:endParaRPr lang="en-US" sz="1200" dirty="0">
              <a:effectLst/>
              <a:latin typeface="Andale Mono" charset="0"/>
            </a:endParaRPr>
          </a:p>
        </p:txBody>
      </p:sp>
      <p:sp>
        <p:nvSpPr>
          <p:cNvPr id="4" name="Frame 3"/>
          <p:cNvSpPr/>
          <p:nvPr/>
        </p:nvSpPr>
        <p:spPr>
          <a:xfrm>
            <a:off x="2660073" y="2426041"/>
            <a:ext cx="5830784" cy="407960"/>
          </a:xfrm>
          <a:prstGeom prst="frame">
            <a:avLst>
              <a:gd name="adj1" fmla="val 376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D0090"/>
                </a:solidFill>
                <a:latin typeface="Andale Mono" charset="0"/>
              </a:rPr>
              <a:t>s</a:t>
            </a:r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cp</a:t>
            </a:r>
            <a:r>
              <a:rPr lang="en-US" sz="1400" dirty="0" smtClean="0">
                <a:solidFill>
                  <a:srgbClr val="8D0090"/>
                </a:solidFill>
                <a:latin typeface="Andale Mono" charset="0"/>
              </a:rPr>
              <a:t>  </a:t>
            </a:r>
            <a:r>
              <a:rPr lang="en-US" sz="1400" dirty="0" smtClean="0">
                <a:solidFill>
                  <a:schemeClr val="accent1"/>
                </a:solidFill>
                <a:latin typeface="Andale Mono" charset="0"/>
              </a:rPr>
              <a:t>./scenario1.biom       </a:t>
            </a:r>
            <a:r>
              <a:rPr lang="en-US" sz="1400" dirty="0" smtClean="0">
                <a:solidFill>
                  <a:schemeClr val="accent6"/>
                </a:solidFill>
                <a:latin typeface="Andale Mono" charset="0"/>
              </a:rPr>
              <a:t>zaneveld_mbt_s17@crick.cgrb.oregonstate.edu:~/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33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copy a file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scp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4034674">
            <a:off x="1057091" y="3275386"/>
            <a:ext cx="1472540" cy="308759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29998" y="4157314"/>
            <a:ext cx="174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>
                <a:solidFill>
                  <a:srgbClr val="00B0F0"/>
                </a:solidFill>
              </a:rPr>
              <a:t>Argument 1</a:t>
            </a:r>
            <a:endParaRPr lang="en-US" b="1" i="1" dirty="0" smtClean="0">
              <a:solidFill>
                <a:srgbClr val="00B0F0"/>
              </a:solidFill>
            </a:endParaRP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copy this file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to</a:t>
            </a:r>
            <a:r>
              <a:rPr lang="is-IS" i="1" dirty="0" smtClean="0"/>
              <a:t>….</a:t>
            </a:r>
            <a:endParaRPr lang="en-US" i="1" dirty="0"/>
          </a:p>
        </p:txBody>
      </p:sp>
      <p:sp>
        <p:nvSpPr>
          <p:cNvPr id="26" name="Left Arrow 25"/>
          <p:cNvSpPr/>
          <p:nvPr/>
        </p:nvSpPr>
        <p:spPr>
          <a:xfrm rot="5190484">
            <a:off x="4902422" y="3281016"/>
            <a:ext cx="1472540" cy="308759"/>
          </a:xfrm>
          <a:prstGeom prst="leftArrow">
            <a:avLst/>
          </a:prstGeom>
          <a:solidFill>
            <a:srgbClr val="FA980E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890420" y="4179702"/>
            <a:ext cx="4016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E7D0D"/>
                </a:solidFill>
              </a:rPr>
              <a:t>  Argument 2</a:t>
            </a:r>
            <a:endParaRPr lang="en-US" i="1" dirty="0" smtClean="0">
              <a:solidFill>
                <a:srgbClr val="CE7D0D"/>
              </a:solidFill>
            </a:endParaRP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</a:p>
          <a:p>
            <a:r>
              <a:rPr lang="en-US" i="1" dirty="0"/>
              <a:t> </a:t>
            </a:r>
            <a:r>
              <a:rPr lang="is-IS" i="1" dirty="0" smtClean="0"/>
              <a:t>…</a:t>
            </a:r>
            <a:r>
              <a:rPr lang="en-US" i="1" dirty="0" smtClean="0"/>
              <a:t>the user account zaneveld_mbt_s17</a:t>
            </a:r>
          </a:p>
          <a:p>
            <a:r>
              <a:rPr lang="en-US" i="1" dirty="0"/>
              <a:t> </a:t>
            </a:r>
            <a:r>
              <a:rPr lang="en-US" i="1" dirty="0" smtClean="0"/>
              <a:t>on the server </a:t>
            </a:r>
            <a:r>
              <a:rPr lang="en-US" i="1" dirty="0" err="1" smtClean="0"/>
              <a:t>crick.cgrb.oregonstate.edu</a:t>
            </a:r>
            <a:endParaRPr lang="en-US" i="1" dirty="0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flipV="1">
            <a:off x="783770" y="2643083"/>
            <a:ext cx="1579055" cy="89783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99EE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144176" y="2643083"/>
            <a:ext cx="4741040" cy="89784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CE7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8D0090"/>
                </a:solidFill>
                <a:latin typeface="Andale Mono" charset="0"/>
              </a:rPr>
              <a:t>scp</a:t>
            </a:r>
            <a:r>
              <a:rPr lang="en-US" sz="1400" dirty="0">
                <a:latin typeface="Andale Mono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latin typeface="Andale Mono" charset="0"/>
              </a:rPr>
              <a:t>–P 732 </a:t>
            </a:r>
            <a:r>
              <a:rPr lang="en-US" sz="1400" dirty="0" smtClean="0">
                <a:solidFill>
                  <a:schemeClr val="accent1"/>
                </a:solidFill>
                <a:latin typeface="Andale Mono" charset="0"/>
              </a:rPr>
              <a:t>./scenario1.biom </a:t>
            </a:r>
            <a:r>
              <a:rPr lang="en-US" sz="1400" dirty="0" smtClean="0">
                <a:solidFill>
                  <a:schemeClr val="accent6"/>
                </a:solidFill>
                <a:latin typeface="Andale Mono" charset="0"/>
              </a:rPr>
              <a:t>zaneveld_mbt_s17@crick.cgrb.oregonstate.edu:~/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332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copy a file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scp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4034674">
            <a:off x="484055" y="3335388"/>
            <a:ext cx="1395100" cy="308759"/>
          </a:xfrm>
          <a:prstGeom prst="leftArrow">
            <a:avLst/>
          </a:prstGeom>
          <a:solidFill>
            <a:srgbClr val="2DED1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59919" y="4190243"/>
            <a:ext cx="1617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>
                <a:solidFill>
                  <a:srgbClr val="00B050"/>
                </a:solidFill>
              </a:rPr>
              <a:t>Parameter</a:t>
            </a:r>
          </a:p>
          <a:p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Tell </a:t>
            </a:r>
            <a:r>
              <a:rPr lang="en-US" i="1" dirty="0" err="1" smtClean="0"/>
              <a:t>scp</a:t>
            </a:r>
            <a:r>
              <a:rPr lang="en-US" i="1" dirty="0" smtClean="0"/>
              <a:t> to     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use port 732</a:t>
            </a:r>
            <a:endParaRPr lang="en-US" i="1" dirty="0"/>
          </a:p>
        </p:txBody>
      </p:sp>
      <p:sp>
        <p:nvSpPr>
          <p:cNvPr id="24" name="Left Arrow 23"/>
          <p:cNvSpPr/>
          <p:nvPr/>
        </p:nvSpPr>
        <p:spPr>
          <a:xfrm rot="4034674">
            <a:off x="1840675" y="3286646"/>
            <a:ext cx="1472540" cy="308759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22331" y="4200784"/>
            <a:ext cx="174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>
                <a:solidFill>
                  <a:srgbClr val="00B0F0"/>
                </a:solidFill>
              </a:rPr>
              <a:t>Argument 1</a:t>
            </a:r>
            <a:endParaRPr lang="en-US" b="1" i="1" dirty="0" smtClean="0">
              <a:solidFill>
                <a:srgbClr val="00B0F0"/>
              </a:solidFill>
            </a:endParaRP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copy this file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to</a:t>
            </a:r>
            <a:r>
              <a:rPr lang="is-IS" i="1" dirty="0" smtClean="0"/>
              <a:t>….</a:t>
            </a:r>
            <a:endParaRPr lang="en-US" i="1" dirty="0"/>
          </a:p>
        </p:txBody>
      </p:sp>
      <p:sp>
        <p:nvSpPr>
          <p:cNvPr id="26" name="Left Arrow 25"/>
          <p:cNvSpPr/>
          <p:nvPr/>
        </p:nvSpPr>
        <p:spPr>
          <a:xfrm rot="5190484">
            <a:off x="4902422" y="3281016"/>
            <a:ext cx="1472540" cy="308759"/>
          </a:xfrm>
          <a:prstGeom prst="leftArrow">
            <a:avLst/>
          </a:prstGeom>
          <a:solidFill>
            <a:srgbClr val="FA980E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890420" y="4179702"/>
            <a:ext cx="4016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E7D0D"/>
                </a:solidFill>
              </a:rPr>
              <a:t>  Argument 2</a:t>
            </a:r>
            <a:endParaRPr lang="en-US" i="1" dirty="0" smtClean="0">
              <a:solidFill>
                <a:srgbClr val="CE7D0D"/>
              </a:solidFill>
            </a:endParaRP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</a:p>
          <a:p>
            <a:r>
              <a:rPr lang="en-US" i="1" dirty="0"/>
              <a:t> </a:t>
            </a:r>
            <a:r>
              <a:rPr lang="en-US" i="1" dirty="0" smtClean="0"/>
              <a:t>the user account zaneveld_mbt_s17</a:t>
            </a:r>
          </a:p>
          <a:p>
            <a:r>
              <a:rPr lang="en-US" i="1" dirty="0"/>
              <a:t> </a:t>
            </a:r>
            <a:r>
              <a:rPr lang="en-US" i="1" dirty="0" smtClean="0"/>
              <a:t>on the server </a:t>
            </a:r>
            <a:r>
              <a:rPr lang="en-US" i="1" dirty="0" err="1" smtClean="0"/>
              <a:t>crick.cgrb.oregonstate.edu</a:t>
            </a:r>
            <a:endParaRPr lang="en-US" i="1" dirty="0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flipV="1">
            <a:off x="627374" y="2677375"/>
            <a:ext cx="430117" cy="47542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flipV="1">
            <a:off x="1257853" y="2643084"/>
            <a:ext cx="1746244" cy="104225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99EE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144176" y="2643083"/>
            <a:ext cx="4741040" cy="89784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CE7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5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9" y="1720094"/>
            <a:ext cx="1048784" cy="1292807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782530" y="2313408"/>
            <a:ext cx="1371600" cy="967563"/>
          </a:xfrm>
          <a:prstGeom prst="cube">
            <a:avLst>
              <a:gd name="adj" fmla="val 5000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959" y="3318921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laptop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0" y="2329545"/>
            <a:ext cx="1476895" cy="9480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05100" y="5028263"/>
            <a:ext cx="18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Terminal (</a:t>
            </a:r>
            <a:r>
              <a:rPr lang="en-US" sz="1400" dirty="0" err="1" smtClean="0"/>
              <a:t>MacOSX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PowerShell (Windows)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4">
            <a:off x="1004743" y="2729872"/>
            <a:ext cx="698941" cy="2161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95415" y="3435190"/>
            <a:ext cx="17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interface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9613" y="1713297"/>
            <a:ext cx="1756145" cy="2160726"/>
            <a:chOff x="7143031" y="1606866"/>
            <a:chExt cx="1756145" cy="2160726"/>
          </a:xfrm>
        </p:grpSpPr>
        <p:grpSp>
          <p:nvGrpSpPr>
            <p:cNvPr id="42" name="Group 41"/>
            <p:cNvGrpSpPr/>
            <p:nvPr/>
          </p:nvGrpSpPr>
          <p:grpSpPr>
            <a:xfrm>
              <a:off x="7143031" y="1606866"/>
              <a:ext cx="1577163" cy="1981200"/>
              <a:chOff x="7169613" y="1633992"/>
              <a:chExt cx="1577163" cy="1981200"/>
            </a:xfrm>
          </p:grpSpPr>
          <p:sp>
            <p:nvSpPr>
              <p:cNvPr id="35" name="Cube 34"/>
              <p:cNvSpPr/>
              <p:nvPr/>
            </p:nvSpPr>
            <p:spPr>
              <a:xfrm rot="16200000">
                <a:off x="6967595" y="18360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/>
              <p:cNvSpPr/>
              <p:nvPr/>
            </p:nvSpPr>
            <p:spPr>
              <a:xfrm rot="16200000">
                <a:off x="7119995" y="19884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ube 36"/>
              <p:cNvSpPr/>
              <p:nvPr/>
            </p:nvSpPr>
            <p:spPr>
              <a:xfrm rot="16200000">
                <a:off x="7272395" y="21408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37"/>
              <p:cNvSpPr/>
              <p:nvPr/>
            </p:nvSpPr>
            <p:spPr>
              <a:xfrm rot="16200000">
                <a:off x="7424795" y="22932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38"/>
              <p:cNvSpPr/>
              <p:nvPr/>
            </p:nvSpPr>
            <p:spPr>
              <a:xfrm rot="16200000">
                <a:off x="7577195" y="2445610"/>
                <a:ext cx="1371600" cy="967563"/>
              </a:xfrm>
              <a:prstGeom prst="cube">
                <a:avLst>
                  <a:gd name="adj" fmla="val 9909"/>
                </a:avLst>
              </a:prstGeom>
              <a:gradFill>
                <a:gsLst>
                  <a:gs pos="4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Cube 39"/>
            <p:cNvSpPr/>
            <p:nvPr/>
          </p:nvSpPr>
          <p:spPr>
            <a:xfrm rot="16200000">
              <a:off x="7729595" y="2598010"/>
              <a:ext cx="1371600" cy="967563"/>
            </a:xfrm>
            <a:prstGeom prst="cube">
              <a:avLst>
                <a:gd name="adj" fmla="val 9909"/>
              </a:avLst>
            </a:prstGeom>
            <a:gradFill>
              <a:gsLst>
                <a:gs pos="44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626813" y="3963500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 nodes</a:t>
            </a:r>
            <a:endParaRPr lang="en-US" dirty="0"/>
          </a:p>
        </p:txBody>
      </p:sp>
      <p:sp>
        <p:nvSpPr>
          <p:cNvPr id="44" name="Cube 43"/>
          <p:cNvSpPr/>
          <p:nvPr/>
        </p:nvSpPr>
        <p:spPr>
          <a:xfrm rot="16200000">
            <a:off x="5208391" y="2354149"/>
            <a:ext cx="1371600" cy="967563"/>
          </a:xfrm>
          <a:prstGeom prst="cube">
            <a:avLst>
              <a:gd name="adj" fmla="val 9909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269168" y="3659576"/>
            <a:ext cx="136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head</a:t>
            </a:r>
          </a:p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9304175">
            <a:off x="6466134" y="2722445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0103724">
            <a:off x="6574616" y="2791704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0829292">
            <a:off x="6630722" y="2894599"/>
            <a:ext cx="87741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6714652" y="2999498"/>
            <a:ext cx="912161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361861">
            <a:off x="6708214" y="3141362"/>
            <a:ext cx="1100158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137387">
            <a:off x="6560937" y="3289908"/>
            <a:ext cx="1277587" cy="480931"/>
          </a:xfrm>
          <a:prstGeom prst="rightArrow">
            <a:avLst>
              <a:gd name="adj1" fmla="val 25314"/>
              <a:gd name="adj2" fmla="val 29785"/>
            </a:avLst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2337462" y="2563096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2298944" y="289365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4681000" y="2559390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0800000">
            <a:off x="4642482" y="2889945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4667989" y="5120341"/>
            <a:ext cx="224647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910939" y="5014657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ssh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988624" y="5047819"/>
            <a:ext cx="13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system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341936" y="5120341"/>
            <a:ext cx="463843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693153" y="2245207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ssh</a:t>
            </a:r>
            <a:endParaRPr lang="en-US" sz="1400" dirty="0"/>
          </a:p>
        </p:txBody>
      </p:sp>
      <p:sp>
        <p:nvSpPr>
          <p:cNvPr id="62" name="Right Arrow 61"/>
          <p:cNvSpPr/>
          <p:nvPr/>
        </p:nvSpPr>
        <p:spPr>
          <a:xfrm>
            <a:off x="5433451" y="5120044"/>
            <a:ext cx="224647" cy="2498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40000" dist="23000" dir="5400000" rotWithShape="0">
              <a:schemeClr val="accent6">
                <a:lumMod val="7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 rot="16200000">
            <a:off x="5516412" y="4806091"/>
            <a:ext cx="1371600" cy="967563"/>
          </a:xfrm>
          <a:prstGeom prst="cube">
            <a:avLst>
              <a:gd name="adj" fmla="val 9909"/>
            </a:avLst>
          </a:prstGeom>
          <a:gradFill>
            <a:gsLst>
              <a:gs pos="44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051401" y="6060590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Andale Mono" charset="0"/>
              </a:rPr>
              <a:t>crick.cgrb.oregonstate.edu</a:t>
            </a:r>
            <a:endParaRPr lang="en-US" sz="1200" dirty="0">
              <a:effectLst/>
              <a:latin typeface="Andale Mon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97580" y="2244746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qsub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ssh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28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log in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ssh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67920" y="2418366"/>
            <a:ext cx="103255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usage: </a:t>
            </a:r>
            <a:r>
              <a:rPr lang="en-US" sz="1200" dirty="0" err="1"/>
              <a:t>ssh</a:t>
            </a:r>
            <a:r>
              <a:rPr lang="en-US" sz="1200" dirty="0"/>
              <a:t> [-1246AaCfGgKkMNnqsTtVvXxYy] [-b </a:t>
            </a:r>
            <a:r>
              <a:rPr lang="en-US" sz="1200" dirty="0" err="1"/>
              <a:t>bind_address</a:t>
            </a:r>
            <a:r>
              <a:rPr lang="en-US" sz="1200" dirty="0"/>
              <a:t>] [-c </a:t>
            </a:r>
            <a:r>
              <a:rPr lang="en-US" sz="1200" dirty="0" err="1"/>
              <a:t>cipher_spec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[-D [</a:t>
            </a:r>
            <a:r>
              <a:rPr lang="en-US" sz="1200" dirty="0" err="1"/>
              <a:t>bind_address</a:t>
            </a:r>
            <a:r>
              <a:rPr lang="en-US" sz="1200" dirty="0"/>
              <a:t>:]port] [-E </a:t>
            </a:r>
            <a:r>
              <a:rPr lang="en-US" sz="1200" dirty="0" err="1"/>
              <a:t>log_file</a:t>
            </a:r>
            <a:r>
              <a:rPr lang="en-US" sz="1200" dirty="0"/>
              <a:t>] [-e </a:t>
            </a:r>
            <a:r>
              <a:rPr lang="en-US" sz="1200" dirty="0" err="1"/>
              <a:t>escape_char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[-F </a:t>
            </a:r>
            <a:r>
              <a:rPr lang="en-US" sz="1200" dirty="0" err="1"/>
              <a:t>configfile</a:t>
            </a:r>
            <a:r>
              <a:rPr lang="en-US" sz="1200" dirty="0"/>
              <a:t>] [-I pkcs11] [-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identity_file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[-L [</a:t>
            </a:r>
            <a:r>
              <a:rPr lang="en-US" sz="1200" dirty="0" err="1"/>
              <a:t>bind_address</a:t>
            </a:r>
            <a:r>
              <a:rPr lang="en-US" sz="1200" dirty="0"/>
              <a:t>:]</a:t>
            </a:r>
            <a:r>
              <a:rPr lang="en-US" sz="1200" dirty="0" err="1"/>
              <a:t>port:host:hostport</a:t>
            </a:r>
            <a:r>
              <a:rPr lang="en-US" sz="1200" dirty="0"/>
              <a:t>] [-l </a:t>
            </a:r>
            <a:r>
              <a:rPr lang="en-US" sz="1200" dirty="0" err="1"/>
              <a:t>login_name</a:t>
            </a:r>
            <a:r>
              <a:rPr lang="en-US" sz="1200" dirty="0"/>
              <a:t>] [-m </a:t>
            </a:r>
            <a:r>
              <a:rPr lang="en-US" sz="1200" dirty="0" err="1"/>
              <a:t>mac_spec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[-O </a:t>
            </a:r>
            <a:r>
              <a:rPr lang="en-US" sz="1200" dirty="0" err="1"/>
              <a:t>ctl_cmd</a:t>
            </a:r>
            <a:r>
              <a:rPr lang="en-US" sz="1200" dirty="0"/>
              <a:t>] [-o option] [-p port]</a:t>
            </a:r>
          </a:p>
          <a:p>
            <a:r>
              <a:rPr lang="en-US" sz="1200" dirty="0"/>
              <a:t>           [-Q cipher | cipher-</a:t>
            </a:r>
            <a:r>
              <a:rPr lang="en-US" sz="1200" dirty="0" err="1"/>
              <a:t>auth</a:t>
            </a:r>
            <a:r>
              <a:rPr lang="en-US" sz="1200" dirty="0"/>
              <a:t> | mac | </a:t>
            </a:r>
            <a:r>
              <a:rPr lang="en-US" sz="1200" dirty="0" err="1"/>
              <a:t>kex</a:t>
            </a:r>
            <a:r>
              <a:rPr lang="en-US" sz="1200" dirty="0"/>
              <a:t> | key]</a:t>
            </a:r>
          </a:p>
          <a:p>
            <a:r>
              <a:rPr lang="en-US" sz="1200" dirty="0"/>
              <a:t>           [-R [</a:t>
            </a:r>
            <a:r>
              <a:rPr lang="en-US" sz="1200" dirty="0" err="1"/>
              <a:t>bind_address</a:t>
            </a:r>
            <a:r>
              <a:rPr lang="en-US" sz="1200" dirty="0"/>
              <a:t>:]</a:t>
            </a:r>
            <a:r>
              <a:rPr lang="en-US" sz="1200" dirty="0" err="1"/>
              <a:t>port:host:hostport</a:t>
            </a:r>
            <a:r>
              <a:rPr lang="en-US" sz="1200" dirty="0"/>
              <a:t>] [-S </a:t>
            </a:r>
            <a:r>
              <a:rPr lang="en-US" sz="1200" dirty="0" err="1"/>
              <a:t>ctl_path</a:t>
            </a:r>
            <a:r>
              <a:rPr lang="en-US" sz="1200" dirty="0"/>
              <a:t>] [-W </a:t>
            </a:r>
            <a:r>
              <a:rPr lang="en-US" sz="1200" dirty="0" err="1"/>
              <a:t>host:port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[-w </a:t>
            </a:r>
            <a:r>
              <a:rPr lang="en-US" sz="1200" dirty="0" err="1"/>
              <a:t>local_tun</a:t>
            </a:r>
            <a:r>
              <a:rPr lang="en-US" sz="1200" dirty="0"/>
              <a:t>[:</a:t>
            </a:r>
            <a:r>
              <a:rPr lang="en-US" sz="1200" dirty="0" err="1"/>
              <a:t>remote_tun</a:t>
            </a:r>
            <a:r>
              <a:rPr lang="en-US" sz="1200" dirty="0"/>
              <a:t>]] [user@]hostname [command]</a:t>
            </a:r>
          </a:p>
          <a:p>
            <a:endParaRPr lang="en-US" sz="1200" dirty="0">
              <a:effectLst/>
              <a:latin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33530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8D0090"/>
                </a:solidFill>
                <a:latin typeface="Andale Mono" charset="0"/>
              </a:rPr>
              <a:t>ssh</a:t>
            </a:r>
            <a:endParaRPr lang="en-US" sz="14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28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log in to the server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4179702"/>
            <a:ext cx="105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D0090"/>
                </a:solidFill>
              </a:rPr>
              <a:t>Program</a:t>
            </a:r>
          </a:p>
          <a:p>
            <a:endParaRPr lang="en-US" dirty="0" smtClean="0"/>
          </a:p>
          <a:p>
            <a:r>
              <a:rPr lang="en-US" i="1" dirty="0" smtClean="0"/>
              <a:t>Run </a:t>
            </a:r>
            <a:r>
              <a:rPr lang="en-US" i="1" dirty="0" err="1" smtClean="0"/>
              <a:t>ssh</a:t>
            </a:r>
            <a:endParaRPr lang="en-US" i="1" dirty="0" smtClean="0"/>
          </a:p>
        </p:txBody>
      </p:sp>
      <p:sp>
        <p:nvSpPr>
          <p:cNvPr id="10" name="Left Arrow 9"/>
          <p:cNvSpPr/>
          <p:nvPr/>
        </p:nvSpPr>
        <p:spPr>
          <a:xfrm rot="5400000">
            <a:off x="-419688" y="3355152"/>
            <a:ext cx="1366411" cy="308759"/>
          </a:xfrm>
          <a:prstGeom prst="leftArrow">
            <a:avLst/>
          </a:prstGeom>
          <a:solidFill>
            <a:srgbClr val="8D009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109138" y="2718673"/>
            <a:ext cx="284110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67920" y="2418366"/>
            <a:ext cx="103255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usage: </a:t>
            </a:r>
            <a:r>
              <a:rPr lang="en-US" sz="1200" dirty="0" err="1"/>
              <a:t>ssh</a:t>
            </a:r>
            <a:r>
              <a:rPr lang="en-US" sz="1200" dirty="0"/>
              <a:t> [-1246AaCfGgKkMNnqsTtVvXxYy] [-b </a:t>
            </a:r>
            <a:r>
              <a:rPr lang="en-US" sz="1200" dirty="0" err="1"/>
              <a:t>bind_address</a:t>
            </a:r>
            <a:r>
              <a:rPr lang="en-US" sz="1200" dirty="0"/>
              <a:t>] [-c </a:t>
            </a:r>
            <a:r>
              <a:rPr lang="en-US" sz="1200" dirty="0" err="1"/>
              <a:t>cipher_spec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[-D [</a:t>
            </a:r>
            <a:r>
              <a:rPr lang="en-US" sz="1200" dirty="0" err="1"/>
              <a:t>bind_address</a:t>
            </a:r>
            <a:r>
              <a:rPr lang="en-US" sz="1200" dirty="0"/>
              <a:t>:]port] [-E </a:t>
            </a:r>
            <a:r>
              <a:rPr lang="en-US" sz="1200" dirty="0" err="1"/>
              <a:t>log_file</a:t>
            </a:r>
            <a:r>
              <a:rPr lang="en-US" sz="1200" dirty="0"/>
              <a:t>] [-e </a:t>
            </a:r>
            <a:r>
              <a:rPr lang="en-US" sz="1200" dirty="0" err="1"/>
              <a:t>escape_char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[-F </a:t>
            </a:r>
            <a:r>
              <a:rPr lang="en-US" sz="1200" dirty="0" err="1"/>
              <a:t>configfile</a:t>
            </a:r>
            <a:r>
              <a:rPr lang="en-US" sz="1200" dirty="0"/>
              <a:t>] [-I pkcs11] [-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identity_file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[-L [</a:t>
            </a:r>
            <a:r>
              <a:rPr lang="en-US" sz="1200" dirty="0" err="1"/>
              <a:t>bind_address</a:t>
            </a:r>
            <a:r>
              <a:rPr lang="en-US" sz="1200" dirty="0"/>
              <a:t>:]</a:t>
            </a:r>
            <a:r>
              <a:rPr lang="en-US" sz="1200" dirty="0" err="1"/>
              <a:t>port:host:hostport</a:t>
            </a:r>
            <a:r>
              <a:rPr lang="en-US" sz="1200" dirty="0"/>
              <a:t>] [-l </a:t>
            </a:r>
            <a:r>
              <a:rPr lang="en-US" sz="1200" dirty="0" err="1"/>
              <a:t>login_name</a:t>
            </a:r>
            <a:r>
              <a:rPr lang="en-US" sz="1200" dirty="0"/>
              <a:t>] [-m </a:t>
            </a:r>
            <a:r>
              <a:rPr lang="en-US" sz="1200" dirty="0" err="1"/>
              <a:t>mac_spec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[-O </a:t>
            </a:r>
            <a:r>
              <a:rPr lang="en-US" sz="1200" dirty="0" err="1"/>
              <a:t>ctl_cmd</a:t>
            </a:r>
            <a:r>
              <a:rPr lang="en-US" sz="1200" dirty="0"/>
              <a:t>] [-o option] [-p port]</a:t>
            </a:r>
          </a:p>
          <a:p>
            <a:r>
              <a:rPr lang="en-US" sz="1200" dirty="0"/>
              <a:t>           [-Q cipher | cipher-</a:t>
            </a:r>
            <a:r>
              <a:rPr lang="en-US" sz="1200" dirty="0" err="1"/>
              <a:t>auth</a:t>
            </a:r>
            <a:r>
              <a:rPr lang="en-US" sz="1200" dirty="0"/>
              <a:t> | mac | </a:t>
            </a:r>
            <a:r>
              <a:rPr lang="en-US" sz="1200" dirty="0" err="1"/>
              <a:t>kex</a:t>
            </a:r>
            <a:r>
              <a:rPr lang="en-US" sz="1200" dirty="0"/>
              <a:t> | key]</a:t>
            </a:r>
          </a:p>
          <a:p>
            <a:r>
              <a:rPr lang="en-US" sz="1200" dirty="0"/>
              <a:t>           [-R [</a:t>
            </a:r>
            <a:r>
              <a:rPr lang="en-US" sz="1200" dirty="0" err="1"/>
              <a:t>bind_address</a:t>
            </a:r>
            <a:r>
              <a:rPr lang="en-US" sz="1200" dirty="0"/>
              <a:t>:]</a:t>
            </a:r>
            <a:r>
              <a:rPr lang="en-US" sz="1200" dirty="0" err="1"/>
              <a:t>port:host:hostport</a:t>
            </a:r>
            <a:r>
              <a:rPr lang="en-US" sz="1200" dirty="0"/>
              <a:t>] [-S </a:t>
            </a:r>
            <a:r>
              <a:rPr lang="en-US" sz="1200" dirty="0" err="1"/>
              <a:t>ctl_path</a:t>
            </a:r>
            <a:r>
              <a:rPr lang="en-US" sz="1200" dirty="0"/>
              <a:t>] [-W </a:t>
            </a:r>
            <a:r>
              <a:rPr lang="en-US" sz="1200" dirty="0" err="1"/>
              <a:t>host:port</a:t>
            </a:r>
            <a:r>
              <a:rPr lang="en-US" sz="1200" dirty="0"/>
              <a:t>]</a:t>
            </a:r>
          </a:p>
          <a:p>
            <a:r>
              <a:rPr lang="en-US" sz="1200" dirty="0"/>
              <a:t>           [-w </a:t>
            </a:r>
            <a:r>
              <a:rPr lang="en-US" sz="1200" dirty="0" err="1"/>
              <a:t>local_tun</a:t>
            </a:r>
            <a:r>
              <a:rPr lang="en-US" sz="1200" dirty="0"/>
              <a:t>[:</a:t>
            </a:r>
            <a:r>
              <a:rPr lang="en-US" sz="1200" dirty="0" err="1"/>
              <a:t>remote_tun</a:t>
            </a:r>
            <a:r>
              <a:rPr lang="en-US" sz="1200" dirty="0"/>
              <a:t>]] [user@]hostname [command]</a:t>
            </a:r>
          </a:p>
          <a:p>
            <a:endParaRPr lang="en-US" sz="1200" dirty="0">
              <a:effectLst/>
              <a:latin typeface="Andale Mono" charset="0"/>
            </a:endParaRPr>
          </a:p>
        </p:txBody>
      </p:sp>
      <p:sp>
        <p:nvSpPr>
          <p:cNvPr id="4" name="Frame 3"/>
          <p:cNvSpPr/>
          <p:nvPr/>
        </p:nvSpPr>
        <p:spPr>
          <a:xfrm>
            <a:off x="3779700" y="3748656"/>
            <a:ext cx="1884831" cy="217702"/>
          </a:xfrm>
          <a:prstGeom prst="frame">
            <a:avLst>
              <a:gd name="adj1" fmla="val 3767"/>
            </a:avLst>
          </a:prstGeom>
          <a:solidFill>
            <a:schemeClr val="bg1"/>
          </a:solidFill>
          <a:ln w="28575">
            <a:solidFill>
              <a:srgbClr val="FA980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516463" y="3182587"/>
            <a:ext cx="568649" cy="221793"/>
          </a:xfrm>
          <a:prstGeom prst="frame">
            <a:avLst>
              <a:gd name="adj1" fmla="val 3767"/>
            </a:avLst>
          </a:prstGeom>
          <a:solidFill>
            <a:schemeClr val="bg1"/>
          </a:solidFill>
          <a:ln w="25400">
            <a:solidFill>
              <a:srgbClr val="2DED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2403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8D0090"/>
                </a:solidFill>
                <a:latin typeface="Andale Mono" charset="0"/>
              </a:rPr>
              <a:t>ssh</a:t>
            </a:r>
            <a:r>
              <a:rPr lang="en-US" sz="2000" dirty="0" smtClean="0">
                <a:solidFill>
                  <a:srgbClr val="8D0090"/>
                </a:solidFill>
                <a:latin typeface="Andale Mono" charset="0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Andale Mono" charset="0"/>
              </a:rPr>
              <a:t>–p 732 </a:t>
            </a:r>
            <a:r>
              <a:rPr lang="en-US" sz="2000" dirty="0">
                <a:solidFill>
                  <a:schemeClr val="accent6"/>
                </a:solidFill>
                <a:latin typeface="Andale Mono" charset="0"/>
              </a:rPr>
              <a:t>zaneveld_mbt_s17@crick.cgrb.oregonstate.edu</a:t>
            </a:r>
            <a:r>
              <a:rPr lang="en-US" sz="2000" dirty="0" smtClean="0">
                <a:solidFill>
                  <a:srgbClr val="8D0090"/>
                </a:solidFill>
                <a:latin typeface="Andale Mono" charset="0"/>
              </a:rPr>
              <a:t>  </a:t>
            </a:r>
            <a:endParaRPr lang="en-US" sz="2000" dirty="0">
              <a:solidFill>
                <a:schemeClr val="accent6"/>
              </a:solidFill>
              <a:effectLst/>
              <a:latin typeface="Andale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5003" y="1805049"/>
            <a:ext cx="287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log in to the server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 flipV="1">
            <a:off x="109138" y="2676041"/>
            <a:ext cx="450360" cy="52725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8D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V="1">
            <a:off x="771896" y="2676022"/>
            <a:ext cx="891235" cy="45719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V="1">
            <a:off x="1849757" y="2653625"/>
            <a:ext cx="6391718" cy="92336"/>
          </a:xfrm>
          <a:custGeom>
            <a:avLst/>
            <a:gdLst>
              <a:gd name="connsiteX0" fmla="*/ 0 w 1033153"/>
              <a:gd name="connsiteY0" fmla="*/ 106878 h 166255"/>
              <a:gd name="connsiteX1" fmla="*/ 47501 w 1033153"/>
              <a:gd name="connsiteY1" fmla="*/ 35626 h 166255"/>
              <a:gd name="connsiteX2" fmla="*/ 83127 w 1033153"/>
              <a:gd name="connsiteY2" fmla="*/ 23751 h 166255"/>
              <a:gd name="connsiteX3" fmla="*/ 118753 w 1033153"/>
              <a:gd name="connsiteY3" fmla="*/ 0 h 166255"/>
              <a:gd name="connsiteX4" fmla="*/ 166254 w 1033153"/>
              <a:gd name="connsiteY4" fmla="*/ 11876 h 166255"/>
              <a:gd name="connsiteX5" fmla="*/ 178130 w 1033153"/>
              <a:gd name="connsiteY5" fmla="*/ 71252 h 166255"/>
              <a:gd name="connsiteX6" fmla="*/ 190005 w 1033153"/>
              <a:gd name="connsiteY6" fmla="*/ 106878 h 166255"/>
              <a:gd name="connsiteX7" fmla="*/ 261257 w 1033153"/>
              <a:gd name="connsiteY7" fmla="*/ 130629 h 166255"/>
              <a:gd name="connsiteX8" fmla="*/ 296883 w 1033153"/>
              <a:gd name="connsiteY8" fmla="*/ 142504 h 166255"/>
              <a:gd name="connsiteX9" fmla="*/ 332509 w 1033153"/>
              <a:gd name="connsiteY9" fmla="*/ 130629 h 166255"/>
              <a:gd name="connsiteX10" fmla="*/ 391886 w 1033153"/>
              <a:gd name="connsiteY10" fmla="*/ 47502 h 166255"/>
              <a:gd name="connsiteX11" fmla="*/ 498764 w 1033153"/>
              <a:gd name="connsiteY11" fmla="*/ 59377 h 166255"/>
              <a:gd name="connsiteX12" fmla="*/ 534390 w 1033153"/>
              <a:gd name="connsiteY12" fmla="*/ 142504 h 166255"/>
              <a:gd name="connsiteX13" fmla="*/ 570015 w 1033153"/>
              <a:gd name="connsiteY13" fmla="*/ 166255 h 166255"/>
              <a:gd name="connsiteX14" fmla="*/ 676893 w 1033153"/>
              <a:gd name="connsiteY14" fmla="*/ 106878 h 166255"/>
              <a:gd name="connsiteX15" fmla="*/ 700644 w 1033153"/>
              <a:gd name="connsiteY15" fmla="*/ 71252 h 166255"/>
              <a:gd name="connsiteX16" fmla="*/ 771896 w 1033153"/>
              <a:gd name="connsiteY16" fmla="*/ 47502 h 166255"/>
              <a:gd name="connsiteX17" fmla="*/ 807522 w 1033153"/>
              <a:gd name="connsiteY17" fmla="*/ 71252 h 166255"/>
              <a:gd name="connsiteX18" fmla="*/ 855023 w 1033153"/>
              <a:gd name="connsiteY18" fmla="*/ 130629 h 166255"/>
              <a:gd name="connsiteX19" fmla="*/ 973777 w 1033153"/>
              <a:gd name="connsiteY19" fmla="*/ 118754 h 166255"/>
              <a:gd name="connsiteX20" fmla="*/ 1009402 w 1033153"/>
              <a:gd name="connsiteY20" fmla="*/ 47502 h 166255"/>
              <a:gd name="connsiteX21" fmla="*/ 1033153 w 1033153"/>
              <a:gd name="connsiteY21" fmla="*/ 23751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153" h="166255">
                <a:moveTo>
                  <a:pt x="0" y="106878"/>
                </a:moveTo>
                <a:cubicBezTo>
                  <a:pt x="15834" y="83127"/>
                  <a:pt x="27317" y="55810"/>
                  <a:pt x="47501" y="35626"/>
                </a:cubicBezTo>
                <a:cubicBezTo>
                  <a:pt x="56352" y="26775"/>
                  <a:pt x="71931" y="29349"/>
                  <a:pt x="83127" y="23751"/>
                </a:cubicBezTo>
                <a:cubicBezTo>
                  <a:pt x="95893" y="17368"/>
                  <a:pt x="106878" y="7917"/>
                  <a:pt x="118753" y="0"/>
                </a:cubicBezTo>
                <a:cubicBezTo>
                  <a:pt x="134587" y="3959"/>
                  <a:pt x="155805" y="-662"/>
                  <a:pt x="166254" y="11876"/>
                </a:cubicBezTo>
                <a:cubicBezTo>
                  <a:pt x="179176" y="27382"/>
                  <a:pt x="173235" y="51671"/>
                  <a:pt x="178130" y="71252"/>
                </a:cubicBezTo>
                <a:cubicBezTo>
                  <a:pt x="181166" y="83396"/>
                  <a:pt x="179819" y="99602"/>
                  <a:pt x="190005" y="106878"/>
                </a:cubicBezTo>
                <a:cubicBezTo>
                  <a:pt x="210377" y="121430"/>
                  <a:pt x="237506" y="122712"/>
                  <a:pt x="261257" y="130629"/>
                </a:cubicBezTo>
                <a:lnTo>
                  <a:pt x="296883" y="142504"/>
                </a:lnTo>
                <a:cubicBezTo>
                  <a:pt x="308758" y="138546"/>
                  <a:pt x="322893" y="138643"/>
                  <a:pt x="332509" y="130629"/>
                </a:cubicBezTo>
                <a:cubicBezTo>
                  <a:pt x="343556" y="121423"/>
                  <a:pt x="381056" y="63747"/>
                  <a:pt x="391886" y="47502"/>
                </a:cubicBezTo>
                <a:cubicBezTo>
                  <a:pt x="427512" y="51460"/>
                  <a:pt x="465077" y="47127"/>
                  <a:pt x="498764" y="59377"/>
                </a:cubicBezTo>
                <a:cubicBezTo>
                  <a:pt x="528267" y="70105"/>
                  <a:pt x="522826" y="125158"/>
                  <a:pt x="534390" y="142504"/>
                </a:cubicBezTo>
                <a:cubicBezTo>
                  <a:pt x="542307" y="154379"/>
                  <a:pt x="558140" y="158338"/>
                  <a:pt x="570015" y="166255"/>
                </a:cubicBezTo>
                <a:cubicBezTo>
                  <a:pt x="638854" y="143308"/>
                  <a:pt x="635871" y="156105"/>
                  <a:pt x="676893" y="106878"/>
                </a:cubicBezTo>
                <a:cubicBezTo>
                  <a:pt x="686030" y="95914"/>
                  <a:pt x="688541" y="78816"/>
                  <a:pt x="700644" y="71252"/>
                </a:cubicBezTo>
                <a:cubicBezTo>
                  <a:pt x="721874" y="57983"/>
                  <a:pt x="771896" y="47502"/>
                  <a:pt x="771896" y="47502"/>
                </a:cubicBezTo>
                <a:cubicBezTo>
                  <a:pt x="783771" y="55419"/>
                  <a:pt x="798606" y="60107"/>
                  <a:pt x="807522" y="71252"/>
                </a:cubicBezTo>
                <a:cubicBezTo>
                  <a:pt x="873079" y="153197"/>
                  <a:pt x="752921" y="62560"/>
                  <a:pt x="855023" y="130629"/>
                </a:cubicBezTo>
                <a:cubicBezTo>
                  <a:pt x="894608" y="126671"/>
                  <a:pt x="936036" y="131334"/>
                  <a:pt x="973777" y="118754"/>
                </a:cubicBezTo>
                <a:cubicBezTo>
                  <a:pt x="996299" y="111247"/>
                  <a:pt x="1000181" y="62871"/>
                  <a:pt x="1009402" y="47502"/>
                </a:cubicBezTo>
                <a:cubicBezTo>
                  <a:pt x="1015162" y="37901"/>
                  <a:pt x="1025236" y="31668"/>
                  <a:pt x="1033153" y="23751"/>
                </a:cubicBezTo>
              </a:path>
            </a:pathLst>
          </a:custGeom>
          <a:noFill/>
          <a:ln w="22225">
            <a:solidFill>
              <a:srgbClr val="CE7D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t="66025" r="67203" b="29926"/>
          <a:stretch/>
        </p:blipFill>
        <p:spPr>
          <a:xfrm>
            <a:off x="3569567" y="2639206"/>
            <a:ext cx="973776" cy="1128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97580" y="2054431"/>
            <a:ext cx="2317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Where am I?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30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5" t="63256" r="44586" b="26046"/>
          <a:stretch/>
        </p:blipFill>
        <p:spPr>
          <a:xfrm>
            <a:off x="648049" y="2220686"/>
            <a:ext cx="7561521" cy="29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50" y="1014189"/>
            <a:ext cx="7025427" cy="5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8378643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>
                <a:solidFill>
                  <a:srgbClr val="000000"/>
                </a:solidFill>
              </a:rPr>
              <a:t>Overview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2326" y="5996226"/>
            <a:ext cx="4548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A980E"/>
                </a:solidFill>
              </a:rPr>
              <a:t>Source: </a:t>
            </a:r>
            <a:r>
              <a:rPr lang="en-US" sz="1000" dirty="0" smtClean="0">
                <a:solidFill>
                  <a:srgbClr val="7F7F7F"/>
                </a:solidFill>
              </a:rPr>
              <a:t>Estrogen receptor image: 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 smtClean="0">
                <a:solidFill>
                  <a:srgbClr val="7F7F7F"/>
                </a:solidFill>
              </a:rPr>
              <a:t>Estrogen_receptor</a:t>
            </a:r>
            <a:endParaRPr lang="en-US" sz="1000" dirty="0" smtClean="0">
              <a:solidFill>
                <a:srgbClr val="7F7F7F"/>
              </a:solidFill>
            </a:endParaRPr>
          </a:p>
          <a:p>
            <a:r>
              <a:rPr lang="en-US" sz="1000" dirty="0" err="1" smtClean="0">
                <a:solidFill>
                  <a:srgbClr val="7F7F7F"/>
                </a:solidFill>
              </a:rPr>
              <a:t>Txn</a:t>
            </a:r>
            <a:r>
              <a:rPr lang="en-US" sz="1000" dirty="0" smtClean="0">
                <a:solidFill>
                  <a:srgbClr val="7F7F7F"/>
                </a:solidFill>
              </a:rPr>
              <a:t> image: Molecular Biology: Principles and Practice  </a:t>
            </a:r>
            <a:r>
              <a:rPr lang="de-DE" sz="1000" dirty="0" smtClean="0">
                <a:solidFill>
                  <a:srgbClr val="7F7F7F"/>
                </a:solidFill>
              </a:rPr>
              <a:t>© 2012 W.H Freeman </a:t>
            </a:r>
            <a:r>
              <a:rPr lang="de-DE" sz="1000" dirty="0" err="1" smtClean="0">
                <a:solidFill>
                  <a:srgbClr val="7F7F7F"/>
                </a:solidFill>
              </a:rPr>
              <a:t>and</a:t>
            </a:r>
            <a:r>
              <a:rPr lang="de-DE" sz="1000" dirty="0" smtClean="0">
                <a:solidFill>
                  <a:srgbClr val="7F7F7F"/>
                </a:solidFill>
              </a:rPr>
              <a:t> Company.  </a:t>
            </a:r>
            <a:r>
              <a:rPr lang="de-DE" sz="1000" dirty="0" err="1" smtClean="0">
                <a:solidFill>
                  <a:srgbClr val="7F7F7F"/>
                </a:solidFill>
              </a:rPr>
              <a:t>Adipocyte</a:t>
            </a:r>
            <a:r>
              <a:rPr lang="de-DE" sz="1000" dirty="0" smtClean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browning</a:t>
            </a:r>
            <a:r>
              <a:rPr lang="de-DE" sz="1000" dirty="0">
                <a:solidFill>
                  <a:srgbClr val="7F7F7F"/>
                </a:solidFill>
              </a:rPr>
              <a:t>: http://</a:t>
            </a:r>
            <a:r>
              <a:rPr lang="de-DE" sz="1000" dirty="0" err="1">
                <a:solidFill>
                  <a:srgbClr val="7F7F7F"/>
                </a:solidFill>
              </a:rPr>
              <a:t>compbio.mit.edu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>
                <a:solidFill>
                  <a:srgbClr val="7F7F7F"/>
                </a:solidFill>
              </a:rPr>
              <a:t>publications</a:t>
            </a:r>
            <a:r>
              <a:rPr lang="de-DE" sz="1000" dirty="0">
                <a:solidFill>
                  <a:srgbClr val="7F7F7F"/>
                </a:solidFill>
              </a:rPr>
              <a:t>/139_Claussnitzer_NEJM_15.</a:t>
            </a:r>
            <a:r>
              <a:rPr lang="de-DE" sz="1000" dirty="0" smtClean="0">
                <a:solidFill>
                  <a:srgbClr val="7F7F7F"/>
                </a:solidFill>
              </a:rPr>
              <a:t>pdf </a:t>
            </a:r>
            <a:r>
              <a:rPr lang="de-DE" sz="1000" dirty="0" err="1" smtClean="0">
                <a:solidFill>
                  <a:srgbClr val="7F7F7F"/>
                </a:solidFill>
              </a:rPr>
              <a:t>Ecosystem</a:t>
            </a:r>
            <a:r>
              <a:rPr lang="de-DE" sz="1000" dirty="0" smtClean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model</a:t>
            </a:r>
            <a:r>
              <a:rPr lang="de-DE" sz="1000" dirty="0">
                <a:solidFill>
                  <a:srgbClr val="7F7F7F"/>
                </a:solidFill>
              </a:rPr>
              <a:t>: http://</a:t>
            </a:r>
            <a:r>
              <a:rPr lang="de-DE" sz="1000" dirty="0" err="1">
                <a:solidFill>
                  <a:srgbClr val="7F7F7F"/>
                </a:solidFill>
              </a:rPr>
              <a:t>www.meece.eu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>
                <a:solidFill>
                  <a:srgbClr val="7F7F7F"/>
                </a:solidFill>
              </a:rPr>
              <a:t>library</a:t>
            </a:r>
            <a:r>
              <a:rPr lang="de-DE" sz="1000" dirty="0">
                <a:solidFill>
                  <a:srgbClr val="7F7F7F"/>
                </a:solidFill>
              </a:rPr>
              <a:t>/</a:t>
            </a:r>
            <a:r>
              <a:rPr lang="de-DE" sz="1000" dirty="0" err="1" smtClean="0">
                <a:solidFill>
                  <a:srgbClr val="7F7F7F"/>
                </a:solidFill>
              </a:rPr>
              <a:t>ersem.html</a:t>
            </a:r>
            <a:r>
              <a:rPr lang="de-DE" sz="1000" dirty="0">
                <a:solidFill>
                  <a:srgbClr val="7F7F7F"/>
                </a:solidFill>
              </a:rPr>
              <a:t> </a:t>
            </a:r>
            <a:r>
              <a:rPr lang="de-DE" sz="1000" dirty="0" err="1" smtClean="0">
                <a:solidFill>
                  <a:srgbClr val="7F7F7F"/>
                </a:solidFill>
              </a:rPr>
              <a:t>Phylogeny</a:t>
            </a:r>
            <a:r>
              <a:rPr lang="de-DE" sz="1000" dirty="0" smtClean="0">
                <a:solidFill>
                  <a:srgbClr val="7F7F7F"/>
                </a:solidFill>
              </a:rPr>
              <a:t>: Gomez et al., Nature 2010.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1" y="4952875"/>
            <a:ext cx="1141255" cy="855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4957" y="5694187"/>
            <a:ext cx="280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Molecules &amp; </a:t>
            </a:r>
          </a:p>
          <a:p>
            <a:r>
              <a:rPr lang="en-US" dirty="0" smtClean="0"/>
              <a:t>Macromolecular Complexes</a:t>
            </a:r>
          </a:p>
        </p:txBody>
      </p:sp>
      <p:sp>
        <p:nvSpPr>
          <p:cNvPr id="7" name="Bent Arrow 6"/>
          <p:cNvSpPr/>
          <p:nvPr/>
        </p:nvSpPr>
        <p:spPr>
          <a:xfrm>
            <a:off x="998520" y="2757644"/>
            <a:ext cx="758413" cy="2100677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5" y="2509241"/>
            <a:ext cx="1889217" cy="1012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895" y="18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Cellular processes</a:t>
            </a:r>
            <a:r>
              <a:rPr lang="en-US" dirty="0"/>
              <a:t> </a:t>
            </a:r>
            <a:r>
              <a:rPr lang="en-US" dirty="0" smtClean="0"/>
              <a:t>&amp; Metabolism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2613" y="3536613"/>
            <a:ext cx="287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Regulation of transcription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and translation, metabolic networks)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4887" y="6211669"/>
            <a:ext cx="226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DNA sequence analysis,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protein folding, RNA folding)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0800000" flipH="1" flipV="1">
            <a:off x="3780152" y="2340096"/>
            <a:ext cx="842174" cy="578632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1108" y="1541078"/>
            <a:ext cx="22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Organismal </a:t>
            </a:r>
          </a:p>
          <a:p>
            <a:r>
              <a:rPr lang="en-US" dirty="0" smtClean="0"/>
              <a:t>health or disease</a:t>
            </a:r>
          </a:p>
        </p:txBody>
      </p:sp>
      <p:pic>
        <p:nvPicPr>
          <p:cNvPr id="10" name="Picture 9" descr="Screen Shot 2017-01-02 at 5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6" y="2170778"/>
            <a:ext cx="1864690" cy="1469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3856" y="3552899"/>
            <a:ext cx="2002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development; </a:t>
            </a:r>
            <a:endParaRPr lang="en-US" sz="1400" dirty="0">
              <a:solidFill>
                <a:srgbClr val="7F7F7F"/>
              </a:solidFill>
            </a:endParaRPr>
          </a:p>
          <a:p>
            <a:r>
              <a:rPr lang="en-US" sz="1400" dirty="0" smtClean="0">
                <a:solidFill>
                  <a:srgbClr val="7F7F7F"/>
                </a:solidFill>
              </a:rPr>
              <a:t>Immunity;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modeling neural biology)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 flipH="1" flipV="1">
            <a:off x="6247985" y="1366133"/>
            <a:ext cx="842174" cy="578632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8543" y="725776"/>
            <a:ext cx="224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Ecosystems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543" y="1095108"/>
            <a:ext cx="1662449" cy="19062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78543" y="3027599"/>
            <a:ext cx="194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ecosystem models)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16200000" flipH="1" flipV="1">
            <a:off x="6508484" y="3403658"/>
            <a:ext cx="872256" cy="735693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flipH="1" flipV="1">
            <a:off x="1505076" y="5278311"/>
            <a:ext cx="5126469" cy="415875"/>
          </a:xfrm>
          <a:prstGeom prst="bentArrow">
            <a:avLst>
              <a:gd name="adj1" fmla="val 2579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656" y="4291563"/>
            <a:ext cx="1411005" cy="1506464"/>
          </a:xfrm>
          <a:prstGeom prst="rect">
            <a:avLst/>
          </a:prstGeom>
        </p:spPr>
      </p:pic>
      <p:sp>
        <p:nvSpPr>
          <p:cNvPr id="25" name="Bent Arrow 24"/>
          <p:cNvSpPr/>
          <p:nvPr/>
        </p:nvSpPr>
        <p:spPr>
          <a:xfrm rot="16200000" flipH="1">
            <a:off x="6876331" y="3413006"/>
            <a:ext cx="872256" cy="716997"/>
          </a:xfrm>
          <a:prstGeom prst="bentArrow">
            <a:avLst>
              <a:gd name="adj1" fmla="val 16252"/>
              <a:gd name="adj2" fmla="val 24138"/>
              <a:gd name="adj3" fmla="val 25000"/>
              <a:gd name="adj4" fmla="val 43750"/>
            </a:avLst>
          </a:prstGeom>
          <a:solidFill>
            <a:srgbClr val="FA980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37579" y="4022967"/>
            <a:ext cx="224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Evolution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95661" y="4399570"/>
            <a:ext cx="13840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(e.g.  Signatures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Of selection;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Phylogeny;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Gene transfer;</a:t>
            </a:r>
          </a:p>
          <a:p>
            <a:r>
              <a:rPr lang="en-US" sz="1400" dirty="0" err="1" smtClean="0">
                <a:solidFill>
                  <a:srgbClr val="7F7F7F"/>
                </a:solidFill>
              </a:rPr>
              <a:t>Ressurecting</a:t>
            </a:r>
            <a:r>
              <a:rPr lang="en-US" sz="1400" dirty="0" smtClean="0">
                <a:solidFill>
                  <a:srgbClr val="7F7F7F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extinct proteins)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203" y="966029"/>
            <a:ext cx="490288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Useful relative paths</a:t>
            </a:r>
          </a:p>
          <a:p>
            <a:endParaRPr lang="en-US" sz="3200" dirty="0" smtClean="0"/>
          </a:p>
          <a:p>
            <a:r>
              <a:rPr lang="en-US" sz="3200" dirty="0" smtClean="0"/>
              <a:t>../../       </a:t>
            </a:r>
            <a:r>
              <a:rPr lang="en-US" sz="2400" dirty="0" smtClean="0"/>
              <a:t>the directory two levels up</a:t>
            </a:r>
          </a:p>
          <a:p>
            <a:r>
              <a:rPr lang="en-US" sz="3200" dirty="0" smtClean="0"/>
              <a:t>../           </a:t>
            </a:r>
            <a:r>
              <a:rPr lang="en-US" sz="2400" dirty="0" smtClean="0"/>
              <a:t>the enclosing directory</a:t>
            </a:r>
          </a:p>
          <a:p>
            <a:r>
              <a:rPr lang="en-US" sz="3200" b="1" dirty="0" smtClean="0"/>
              <a:t>./            </a:t>
            </a:r>
            <a:r>
              <a:rPr lang="en-US" sz="2400" b="1" dirty="0" smtClean="0"/>
              <a:t>your current directory</a:t>
            </a:r>
          </a:p>
          <a:p>
            <a:r>
              <a:rPr lang="en-US" sz="3200" dirty="0" smtClean="0"/>
              <a:t>./Data    </a:t>
            </a:r>
            <a:r>
              <a:rPr lang="en-US" sz="2400" dirty="0" smtClean="0"/>
              <a:t>the ‘Data’ subdirectory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of your current directory</a:t>
            </a:r>
          </a:p>
          <a:p>
            <a:r>
              <a:rPr lang="en-US" sz="3200" dirty="0" smtClean="0"/>
              <a:t>./Scripts </a:t>
            </a:r>
            <a:r>
              <a:rPr lang="en-US" sz="2400" dirty="0" smtClean="0"/>
              <a:t>the ‘Scripts’ </a:t>
            </a:r>
            <a:r>
              <a:rPr lang="en-US" sz="2400" dirty="0"/>
              <a:t>subdirectory</a:t>
            </a:r>
          </a:p>
          <a:p>
            <a:r>
              <a:rPr lang="en-US" sz="2400" dirty="0"/>
              <a:t>                     of your current </a:t>
            </a:r>
            <a:r>
              <a:rPr lang="en-US" sz="2400" dirty="0" smtClean="0"/>
              <a:t>directory</a:t>
            </a:r>
          </a:p>
          <a:p>
            <a:endParaRPr lang="en-US" sz="2400" dirty="0"/>
          </a:p>
          <a:p>
            <a:r>
              <a:rPr lang="en-US" sz="2400" dirty="0" smtClean="0"/>
              <a:t>~			 your home directory</a:t>
            </a:r>
          </a:p>
          <a:p>
            <a:r>
              <a:rPr lang="en-US" sz="2400" dirty="0" smtClean="0"/>
              <a:t>/                   the root of the file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1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38" y="1399309"/>
            <a:ext cx="2490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What is here?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7222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53" y="2553195"/>
            <a:ext cx="2817134" cy="2981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38" y="1399309"/>
            <a:ext cx="2490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What is here?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20367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38" y="1399309"/>
            <a:ext cx="664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How do I </a:t>
            </a:r>
            <a:r>
              <a:rPr lang="en-US" sz="3200" i="1" u="sng" dirty="0" smtClean="0"/>
              <a:t>change </a:t>
            </a:r>
            <a:r>
              <a:rPr lang="en-US" sz="3200" i="1" u="sng" smtClean="0"/>
              <a:t>my current directory</a:t>
            </a:r>
            <a:r>
              <a:rPr lang="en-US" sz="3200" u="sng" smtClean="0"/>
              <a:t>?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5194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6" y="2505694"/>
            <a:ext cx="1856134" cy="2981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43200" y="2804509"/>
            <a:ext cx="47169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 ../        go up into the enclosing directory</a:t>
            </a:r>
          </a:p>
          <a:p>
            <a:endParaRPr lang="en-US" dirty="0"/>
          </a:p>
          <a:p>
            <a:r>
              <a:rPr lang="en-US" dirty="0" smtClean="0"/>
              <a:t>cd ../../    go up two directories</a:t>
            </a:r>
          </a:p>
          <a:p>
            <a:endParaRPr lang="en-US" dirty="0"/>
          </a:p>
          <a:p>
            <a:r>
              <a:rPr lang="en-US" dirty="0" smtClean="0"/>
              <a:t>cd ~          go to my home folder</a:t>
            </a:r>
          </a:p>
          <a:p>
            <a:endParaRPr lang="en-US" dirty="0"/>
          </a:p>
          <a:p>
            <a:r>
              <a:rPr lang="en-US" dirty="0" smtClean="0"/>
              <a:t>cd ./Data/   go to the data folder of the current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directory</a:t>
            </a:r>
          </a:p>
          <a:p>
            <a:endParaRPr lang="en-US" dirty="0"/>
          </a:p>
          <a:p>
            <a:r>
              <a:rPr lang="en-US" dirty="0" smtClean="0"/>
              <a:t>cd ~/Data/16S   go to the /Data/16S folder in my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home directory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5538" y="1399309"/>
            <a:ext cx="664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How do I </a:t>
            </a:r>
            <a:r>
              <a:rPr lang="en-US" sz="3200" i="1" u="sng" dirty="0" smtClean="0"/>
              <a:t>change </a:t>
            </a:r>
            <a:r>
              <a:rPr lang="en-US" sz="3200" i="1" u="sng" smtClean="0"/>
              <a:t>my current directory</a:t>
            </a:r>
            <a:r>
              <a:rPr lang="en-US" sz="3200" u="sng" smtClean="0"/>
              <a:t>?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5307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" y="2505694"/>
            <a:ext cx="1377406" cy="2981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38" y="1399309"/>
            <a:ext cx="723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How do I move </a:t>
            </a:r>
            <a:r>
              <a:rPr lang="en-US" sz="3200" i="1" u="sng" dirty="0" smtClean="0"/>
              <a:t>files </a:t>
            </a:r>
            <a:r>
              <a:rPr lang="en-US" sz="3200" u="sng" dirty="0" smtClean="0"/>
              <a:t>or </a:t>
            </a:r>
            <a:r>
              <a:rPr lang="en-US" sz="3200" i="1" u="sng" dirty="0" smtClean="0"/>
              <a:t>directories </a:t>
            </a:r>
            <a:r>
              <a:rPr lang="en-US" sz="3200" u="sng" dirty="0" smtClean="0"/>
              <a:t>around?</a:t>
            </a:r>
            <a:endParaRPr lang="en-US" sz="32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743200" y="2614504"/>
            <a:ext cx="5798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format:</a:t>
            </a:r>
          </a:p>
          <a:p>
            <a:r>
              <a:rPr lang="hr-HR" b="1" dirty="0" smtClean="0"/>
              <a:t>mv </a:t>
            </a:r>
            <a:r>
              <a:rPr lang="hr-HR" dirty="0"/>
              <a:t>[-f | -i | -n] [-v] </a:t>
            </a:r>
            <a:r>
              <a:rPr lang="hr-HR" b="1" dirty="0" err="1"/>
              <a:t>source</a:t>
            </a:r>
            <a:r>
              <a:rPr lang="hr-HR" b="1" dirty="0"/>
              <a:t> </a:t>
            </a:r>
            <a:r>
              <a:rPr lang="hr-HR" b="1" dirty="0" err="1"/>
              <a:t>target</a:t>
            </a:r>
            <a:endParaRPr lang="hr-HR" b="1" dirty="0"/>
          </a:p>
          <a:p>
            <a:endParaRPr lang="en-US" b="1" dirty="0" smtClean="0"/>
          </a:p>
          <a:p>
            <a:r>
              <a:rPr lang="en-US" dirty="0" smtClean="0"/>
              <a:t>Move </a:t>
            </a:r>
            <a:r>
              <a:rPr lang="en-US" dirty="0" err="1" smtClean="0"/>
              <a:t>map.txt</a:t>
            </a:r>
            <a:r>
              <a:rPr lang="en-US" dirty="0" smtClean="0"/>
              <a:t> to the Data subfolder of the current directory</a:t>
            </a:r>
            <a:endParaRPr lang="en-US" dirty="0"/>
          </a:p>
          <a:p>
            <a:r>
              <a:rPr lang="en-US" dirty="0" smtClean="0"/>
              <a:t>mv ./</a:t>
            </a:r>
            <a:r>
              <a:rPr lang="en-US" dirty="0" err="1" smtClean="0"/>
              <a:t>otu_table.biom</a:t>
            </a:r>
            <a:r>
              <a:rPr lang="en-US" dirty="0" smtClean="0"/>
              <a:t> ./Data/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84"/>
            <a:ext cx="54864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07" y="2614504"/>
            <a:ext cx="1377406" cy="1363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38" y="1399309"/>
            <a:ext cx="4120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How do I edit text files?</a:t>
            </a:r>
            <a:endParaRPr lang="en-US" sz="32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743200" y="2614504"/>
            <a:ext cx="5798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pico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	</a:t>
            </a:r>
            <a:r>
              <a:rPr lang="en-US" dirty="0" smtClean="0"/>
              <a:t>edit </a:t>
            </a:r>
            <a:r>
              <a:rPr lang="en-US" dirty="0" err="1" smtClean="0"/>
              <a:t>myfile.txt</a:t>
            </a:r>
            <a:endParaRPr lang="hr-HR" dirty="0"/>
          </a:p>
          <a:p>
            <a:endParaRPr lang="en-US" b="1" dirty="0" smtClean="0"/>
          </a:p>
          <a:p>
            <a:r>
              <a:rPr lang="en-US" dirty="0" smtClean="0"/>
              <a:t>Move </a:t>
            </a:r>
            <a:r>
              <a:rPr lang="en-US" dirty="0" err="1" smtClean="0"/>
              <a:t>map.txt</a:t>
            </a:r>
            <a:r>
              <a:rPr lang="en-US" dirty="0" smtClean="0"/>
              <a:t> to the Data subfolder of the current directory</a:t>
            </a:r>
            <a:endParaRPr lang="en-US" dirty="0"/>
          </a:p>
          <a:p>
            <a:r>
              <a:rPr lang="en-US" dirty="0" smtClean="0"/>
              <a:t>mv ./</a:t>
            </a:r>
            <a:r>
              <a:rPr lang="en-US" dirty="0" err="1" smtClean="0"/>
              <a:t>otu_table.biom</a:t>
            </a:r>
            <a:r>
              <a:rPr lang="en-US" dirty="0" smtClean="0"/>
              <a:t> ./Data/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689" y="-2"/>
            <a:ext cx="10303100" cy="6858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177" y="5660752"/>
            <a:ext cx="70203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A980E"/>
                </a:solidFill>
                <a:latin typeface="Chalkduster" charset="0"/>
                <a:ea typeface="Chalkduster" charset="0"/>
                <a:cs typeface="Chalkduster" charset="0"/>
              </a:rPr>
              <a:t>Commandline</a:t>
            </a:r>
            <a:r>
              <a:rPr lang="en-US" sz="3200" dirty="0" smtClean="0">
                <a:solidFill>
                  <a:srgbClr val="FA980E"/>
                </a:solidFill>
                <a:latin typeface="Chalkduster" charset="0"/>
                <a:ea typeface="Chalkduster" charset="0"/>
                <a:cs typeface="Chalkduster" charset="0"/>
              </a:rPr>
              <a:t> Treasure Hunt!</a:t>
            </a:r>
          </a:p>
          <a:p>
            <a:endParaRPr lang="en-US" sz="3200" dirty="0" smtClean="0">
              <a:solidFill>
                <a:srgbClr val="FA980E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" y="5362140"/>
            <a:ext cx="515057" cy="781466"/>
          </a:xfrm>
          <a:prstGeom prst="rect">
            <a:avLst/>
          </a:prstGeom>
          <a:effectLst>
            <a:glow rad="63500">
              <a:srgbClr val="FFC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4422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629"/>
            <a:ext cx="8378456" cy="47888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Setup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276446" y="1804727"/>
            <a:ext cx="8697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cp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/ACTF/mbt_s17/data/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activity_directory_treasure_hunt.zip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/ ~</a:t>
            </a:r>
            <a:endParaRPr lang="en-US" dirty="0"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446" y="1435395"/>
            <a:ext cx="413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 tutorial files to your home directory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6446" y="2816812"/>
            <a:ext cx="6042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Unzip the tutorial</a:t>
            </a:r>
          </a:p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unzip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activity_directory_treasure_hunt.zip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629"/>
            <a:ext cx="8378456" cy="47888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Navigating the </a:t>
            </a:r>
            <a:r>
              <a:rPr lang="en-US" sz="3600" dirty="0" err="1" smtClean="0"/>
              <a:t>Commandline</a:t>
            </a:r>
            <a:r>
              <a:rPr lang="en-US" sz="3600" dirty="0"/>
              <a:t> </a:t>
            </a:r>
            <a:r>
              <a:rPr lang="en-US" sz="3600" dirty="0" smtClean="0"/>
              <a:t>[LIVE]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1036490"/>
            <a:ext cx="76767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Common commands (</a:t>
            </a:r>
            <a:r>
              <a:rPr lang="en-US" u="sng" dirty="0" err="1" smtClean="0"/>
              <a:t>MacOSX</a:t>
            </a:r>
            <a:r>
              <a:rPr lang="en-US" u="sng" dirty="0" smtClean="0"/>
              <a:t> terminal; Windows </a:t>
            </a:r>
            <a:r>
              <a:rPr lang="en-US" u="sng" dirty="0" err="1" smtClean="0"/>
              <a:t>Powershell</a:t>
            </a:r>
            <a:r>
              <a:rPr lang="en-US" u="sng" dirty="0" smtClean="0"/>
              <a:t>; UNIX):</a:t>
            </a:r>
            <a:endParaRPr lang="en-US" u="sng" dirty="0"/>
          </a:p>
          <a:p>
            <a:endParaRPr lang="en-US" dirty="0" smtClean="0"/>
          </a:p>
          <a:p>
            <a:r>
              <a:rPr lang="en-US" b="1" dirty="0" err="1" smtClean="0"/>
              <a:t>ls</a:t>
            </a:r>
            <a:r>
              <a:rPr lang="en-US" dirty="0" smtClean="0"/>
              <a:t>   </a:t>
            </a:r>
            <a:r>
              <a:rPr lang="en-US" dirty="0"/>
              <a:t>-- shows contents of working directory</a:t>
            </a:r>
          </a:p>
          <a:p>
            <a:r>
              <a:rPr lang="en-US" b="1" dirty="0" err="1"/>
              <a:t>pwd</a:t>
            </a:r>
            <a:r>
              <a:rPr lang="en-US" dirty="0"/>
              <a:t> – print working directory</a:t>
            </a:r>
          </a:p>
          <a:p>
            <a:r>
              <a:rPr lang="en-US" b="1" dirty="0"/>
              <a:t>cd</a:t>
            </a:r>
            <a:r>
              <a:rPr lang="en-US" dirty="0"/>
              <a:t> </a:t>
            </a:r>
            <a:r>
              <a:rPr lang="en-US" dirty="0" err="1"/>
              <a:t>my_dir</a:t>
            </a:r>
            <a:r>
              <a:rPr lang="en-US" dirty="0"/>
              <a:t> – change directory to </a:t>
            </a:r>
            <a:r>
              <a:rPr lang="en-US" dirty="0" err="1"/>
              <a:t>my_dir</a:t>
            </a:r>
            <a:r>
              <a:rPr lang="en-US" dirty="0"/>
              <a:t> if </a:t>
            </a:r>
            <a:r>
              <a:rPr lang="en-US" dirty="0" err="1"/>
              <a:t>my_dir</a:t>
            </a:r>
            <a:r>
              <a:rPr lang="en-US" dirty="0"/>
              <a:t> is in the current folder</a:t>
            </a:r>
          </a:p>
          <a:p>
            <a:r>
              <a:rPr lang="en-US" b="1" dirty="0"/>
              <a:t>cd</a:t>
            </a:r>
            <a:r>
              <a:rPr lang="en-US" dirty="0"/>
              <a:t> ..     -- go up a directory</a:t>
            </a:r>
          </a:p>
          <a:p>
            <a:r>
              <a:rPr lang="en-US" b="1" dirty="0"/>
              <a:t>cd</a:t>
            </a:r>
            <a:r>
              <a:rPr lang="en-US" dirty="0"/>
              <a:t> ~      -- jump to the home </a:t>
            </a:r>
            <a:r>
              <a:rPr lang="en-US" dirty="0" smtClean="0"/>
              <a:t>directory</a:t>
            </a:r>
          </a:p>
          <a:p>
            <a:endParaRPr lang="en-US" dirty="0" smtClean="0"/>
          </a:p>
          <a:p>
            <a:r>
              <a:rPr lang="en-US" b="1" dirty="0" smtClean="0"/>
              <a:t>mv</a:t>
            </a:r>
            <a:r>
              <a:rPr lang="en-US" dirty="0" smtClean="0"/>
              <a:t> </a:t>
            </a:r>
            <a:r>
              <a:rPr lang="en-US" dirty="0"/>
              <a:t>[from] [to]  -- move a file from [from] to [to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i="1" dirty="0"/>
              <a:t>Example:</a:t>
            </a:r>
          </a:p>
          <a:p>
            <a:r>
              <a:rPr lang="en-US" i="1" dirty="0"/>
              <a:t>	</a:t>
            </a:r>
            <a:r>
              <a:rPr lang="en-US" b="1" dirty="0"/>
              <a:t>mv</a:t>
            </a:r>
            <a:r>
              <a:rPr lang="en-US" dirty="0"/>
              <a:t> </a:t>
            </a:r>
            <a:r>
              <a:rPr lang="en-US" dirty="0" err="1"/>
              <a:t>fasta.txt</a:t>
            </a:r>
            <a:r>
              <a:rPr lang="en-US" dirty="0"/>
              <a:t> ..        -- move </a:t>
            </a:r>
            <a:r>
              <a:rPr lang="en-US" dirty="0" err="1"/>
              <a:t>fasta.txt</a:t>
            </a:r>
            <a:r>
              <a:rPr lang="en-US" dirty="0"/>
              <a:t>, which is in the current </a:t>
            </a:r>
            <a:r>
              <a:rPr lang="en-US" dirty="0" smtClean="0"/>
              <a:t>directory, </a:t>
            </a:r>
            <a:r>
              <a:rPr lang="en-US" dirty="0"/>
              <a:t>up </a:t>
            </a:r>
          </a:p>
          <a:p>
            <a:r>
              <a:rPr lang="en-US" dirty="0"/>
              <a:t>                                              one directory</a:t>
            </a:r>
            <a:endParaRPr lang="en-US" i="1" dirty="0"/>
          </a:p>
          <a:p>
            <a:r>
              <a:rPr lang="en-US" dirty="0"/>
              <a:t>         </a:t>
            </a:r>
            <a:r>
              <a:rPr lang="en-US" b="1" dirty="0"/>
              <a:t>mv</a:t>
            </a:r>
            <a:r>
              <a:rPr lang="en-US" dirty="0"/>
              <a:t> </a:t>
            </a:r>
            <a:r>
              <a:rPr lang="en-US" dirty="0" err="1"/>
              <a:t>fasta.txt</a:t>
            </a:r>
            <a:r>
              <a:rPr lang="en-US" dirty="0"/>
              <a:t> fasta2.txt  -- move </a:t>
            </a:r>
            <a:r>
              <a:rPr lang="en-US" dirty="0" err="1"/>
              <a:t>fasta.txt</a:t>
            </a:r>
            <a:r>
              <a:rPr lang="en-US" dirty="0"/>
              <a:t> to a new file fasta2.txt, renaming </a:t>
            </a:r>
          </a:p>
          <a:p>
            <a:r>
              <a:rPr lang="en-US" dirty="0"/>
              <a:t>                                                 </a:t>
            </a:r>
            <a:r>
              <a:rPr lang="en-US" dirty="0" smtClean="0"/>
              <a:t>it</a:t>
            </a:r>
          </a:p>
          <a:p>
            <a:endParaRPr lang="en-US" dirty="0"/>
          </a:p>
          <a:p>
            <a:r>
              <a:rPr lang="en-US" b="1" dirty="0" err="1"/>
              <a:t>n</a:t>
            </a:r>
            <a:r>
              <a:rPr lang="en-US" b="1" dirty="0" err="1" smtClean="0"/>
              <a:t>ano</a:t>
            </a:r>
            <a:r>
              <a:rPr lang="en-US" dirty="0" smtClean="0"/>
              <a:t> </a:t>
            </a:r>
            <a:r>
              <a:rPr lang="en-US" dirty="0" err="1" smtClean="0"/>
              <a:t>fasta.txt</a:t>
            </a:r>
            <a:r>
              <a:rPr lang="en-US" dirty="0" smtClean="0"/>
              <a:t> </a:t>
            </a:r>
            <a:r>
              <a:rPr lang="en-US" dirty="0"/>
              <a:t>– open or create a new </a:t>
            </a:r>
            <a:r>
              <a:rPr lang="en-US" dirty="0" err="1"/>
              <a:t>fasta.txt</a:t>
            </a:r>
            <a:r>
              <a:rPr lang="en-US" dirty="0"/>
              <a:t> file </a:t>
            </a:r>
            <a:r>
              <a:rPr lang="en-US" dirty="0" smtClean="0"/>
              <a:t>in the </a:t>
            </a:r>
            <a:r>
              <a:rPr lang="en-US" dirty="0" err="1" smtClean="0"/>
              <a:t>pico</a:t>
            </a:r>
            <a:r>
              <a:rPr lang="en-US" dirty="0" smtClean="0"/>
              <a:t> text editor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78117" y="399988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Modeling eye gaze patterns in clinician-patient interaction with lag sequential analysis.</a:t>
            </a:r>
          </a:p>
          <a:p>
            <a:r>
              <a:rPr lang="en-US" dirty="0"/>
              <a:t>Montague E, </a:t>
            </a:r>
            <a:r>
              <a:rPr lang="en-US" dirty="0" err="1"/>
              <a:t>Xu</a:t>
            </a:r>
            <a:r>
              <a:rPr lang="en-US" dirty="0"/>
              <a:t> J, Chen PY, </a:t>
            </a:r>
            <a:r>
              <a:rPr lang="en-US" dirty="0" err="1"/>
              <a:t>Asan</a:t>
            </a:r>
            <a:r>
              <a:rPr lang="en-US" dirty="0"/>
              <a:t> O, Barrett BP, </a:t>
            </a:r>
            <a:r>
              <a:rPr lang="en-US" dirty="0" err="1"/>
              <a:t>Chewning</a:t>
            </a:r>
            <a:r>
              <a:rPr lang="en-US" dirty="0"/>
              <a:t> </a:t>
            </a:r>
            <a:r>
              <a:rPr lang="en-US" dirty="0" smtClean="0"/>
              <a:t>B  Human </a:t>
            </a:r>
            <a:r>
              <a:rPr lang="en-US" dirty="0"/>
              <a:t>factors 2011 Oct; 53(5):502-</a:t>
            </a:r>
            <a:r>
              <a:rPr lang="en-US" dirty="0" smtClean="0"/>
              <a:t>16  PMID</a:t>
            </a:r>
            <a:r>
              <a:rPr lang="en-US" dirty="0"/>
              <a:t>: 22046723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5" y="1620527"/>
            <a:ext cx="2497724" cy="37621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3875" y="5477213"/>
            <a:ext cx="249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Enid Montague</a:t>
            </a:r>
          </a:p>
          <a:p>
            <a:r>
              <a:rPr lang="en-US" dirty="0" smtClean="0"/>
              <a:t>Northwestern University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78117" y="1998858"/>
            <a:ext cx="332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Physiological measures of trust in </a:t>
            </a:r>
          </a:p>
          <a:p>
            <a:r>
              <a:rPr lang="en-US" u="sng" dirty="0" smtClean="0"/>
              <a:t>machine-human interactions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453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3875" y="5107881"/>
            <a:ext cx="244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 Catherine </a:t>
            </a:r>
            <a:r>
              <a:rPr lang="en-US" dirty="0" err="1" smtClean="0"/>
              <a:t>Lozupone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5" y="1914634"/>
            <a:ext cx="2927143" cy="3193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317" y="1919500"/>
            <a:ext cx="3513128" cy="4533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5330" y="1049932"/>
            <a:ext cx="33642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Measuring Microbial Diversity</a:t>
            </a:r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UniFrac</a:t>
            </a:r>
            <a:r>
              <a:rPr lang="en-US" sz="1400" dirty="0" smtClean="0"/>
              <a:t> algorithm, and microbiome papers</a:t>
            </a:r>
          </a:p>
          <a:p>
            <a:r>
              <a:rPr lang="en-US" sz="1400" dirty="0" smtClean="0"/>
              <a:t>w/ 27,000 citations)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77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96927"/>
            <a:ext cx="9144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E7D0D"/>
                </a:solidFill>
              </a:rPr>
              <a:t>Computational Biology: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5231" y="5107881"/>
            <a:ext cx="273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 Antonio Gonzales Peña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5330" y="1049932"/>
            <a:ext cx="2599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Visualizing Large Datasets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EMPeror</a:t>
            </a:r>
            <a:r>
              <a:rPr lang="en-US" dirty="0" smtClean="0"/>
              <a:t>; </a:t>
            </a:r>
            <a:r>
              <a:rPr lang="en-US" dirty="0" err="1" smtClean="0"/>
              <a:t>SitePainter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76" y="1888504"/>
            <a:ext cx="5551507" cy="31238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31" y="1762469"/>
            <a:ext cx="3249845" cy="32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21171</TotalTime>
  <Words>2000</Words>
  <Application>Microsoft Macintosh PowerPoint</Application>
  <PresentationFormat>On-screen Show (4:3)</PresentationFormat>
  <Paragraphs>651</Paragraphs>
  <Slides>69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Andale Mono</vt:lpstr>
      <vt:lpstr>Ayuthaya</vt:lpstr>
      <vt:lpstr>Bauhaus 93</vt:lpstr>
      <vt:lpstr>Belligerent Madness</vt:lpstr>
      <vt:lpstr>Calibri</vt:lpstr>
      <vt:lpstr>Chalkduster</vt:lpstr>
      <vt:lpstr>Courier</vt:lpstr>
      <vt:lpstr>Lucida Console</vt:lpstr>
      <vt:lpstr>Stencil Std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Biology: Commandline Basics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</vt:lpstr>
      <vt:lpstr>Navigating the Commandline [LIVE]</vt:lpstr>
    </vt:vector>
  </TitlesOfParts>
  <Company>Oregon State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Demo: Perspectives on Microbial Communities in Health and Disease </dc:title>
  <dc:creator>Jesse Zaneveld</dc:creator>
  <cp:lastModifiedBy>Jesse Zaneveld</cp:lastModifiedBy>
  <cp:revision>101</cp:revision>
  <cp:lastPrinted>2018-01-04T15:26:35Z</cp:lastPrinted>
  <dcterms:created xsi:type="dcterms:W3CDTF">2016-02-05T21:04:08Z</dcterms:created>
  <dcterms:modified xsi:type="dcterms:W3CDTF">2018-01-04T16:42:23Z</dcterms:modified>
</cp:coreProperties>
</file>